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1"/>
  </p:notesMasterIdLst>
  <p:sldIdLst>
    <p:sldId id="475" r:id="rId2"/>
    <p:sldId id="257" r:id="rId3"/>
    <p:sldId id="258" r:id="rId4"/>
    <p:sldId id="259" r:id="rId5"/>
    <p:sldId id="314" r:id="rId6"/>
    <p:sldId id="315" r:id="rId7"/>
    <p:sldId id="308" r:id="rId8"/>
    <p:sldId id="309" r:id="rId9"/>
    <p:sldId id="310" r:id="rId10"/>
    <p:sldId id="311" r:id="rId11"/>
    <p:sldId id="312" r:id="rId12"/>
    <p:sldId id="313" r:id="rId13"/>
    <p:sldId id="266" r:id="rId14"/>
    <p:sldId id="267"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38" r:id="rId135"/>
    <p:sldId id="439" r:id="rId136"/>
    <p:sldId id="440" r:id="rId137"/>
    <p:sldId id="441" r:id="rId138"/>
    <p:sldId id="442" r:id="rId139"/>
    <p:sldId id="443" r:id="rId140"/>
    <p:sldId id="444" r:id="rId141"/>
    <p:sldId id="445" r:id="rId142"/>
    <p:sldId id="446" r:id="rId143"/>
    <p:sldId id="447" r:id="rId144"/>
    <p:sldId id="448" r:id="rId145"/>
    <p:sldId id="449" r:id="rId146"/>
    <p:sldId id="450" r:id="rId147"/>
    <p:sldId id="451" r:id="rId148"/>
    <p:sldId id="452" r:id="rId149"/>
    <p:sldId id="453" r:id="rId150"/>
    <p:sldId id="454" r:id="rId151"/>
    <p:sldId id="455" r:id="rId152"/>
    <p:sldId id="456" r:id="rId153"/>
    <p:sldId id="457" r:id="rId154"/>
    <p:sldId id="458" r:id="rId155"/>
    <p:sldId id="459" r:id="rId156"/>
    <p:sldId id="460" r:id="rId157"/>
    <p:sldId id="461" r:id="rId158"/>
    <p:sldId id="462" r:id="rId159"/>
    <p:sldId id="463" r:id="rId160"/>
    <p:sldId id="464" r:id="rId161"/>
    <p:sldId id="465" r:id="rId162"/>
    <p:sldId id="466" r:id="rId163"/>
    <p:sldId id="467" r:id="rId164"/>
    <p:sldId id="468" r:id="rId165"/>
    <p:sldId id="469" r:id="rId166"/>
    <p:sldId id="470" r:id="rId167"/>
    <p:sldId id="471" r:id="rId168"/>
    <p:sldId id="472" r:id="rId169"/>
    <p:sldId id="473" r:id="rId1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14484E-2F3D-46BB-85FC-5BE8DBD4E524}" type="datetimeFigureOut">
              <a:rPr lang="ru-RU" smtClean="0"/>
              <a:t>10.12.2018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B9CEF1-47E0-45E1-A9E1-3DE787D039B0}" type="slidenum">
              <a:rPr lang="ru-RU" smtClean="0"/>
              <a:t>‹#›</a:t>
            </a:fld>
            <a:endParaRPr lang="ru-RU"/>
          </a:p>
        </p:txBody>
      </p:sp>
    </p:spTree>
    <p:extLst>
      <p:ext uri="{BB962C8B-B14F-4D97-AF65-F5344CB8AC3E}">
        <p14:creationId xmlns:p14="http://schemas.microsoft.com/office/powerpoint/2010/main" val="293935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D6160A-0AB9-40C5-8974-1F92209FFD32}" type="slidenum">
              <a:rPr lang="ru-RU">
                <a:latin typeface="Tahoma" pitchFamily="34" charset="0"/>
              </a:rPr>
              <a:pPr eaLnBrk="1" hangingPunct="1"/>
              <a:t>1</a:t>
            </a:fld>
            <a:endParaRPr lang="ru-RU">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6ECFEA3-78E4-45CA-88F4-DE5E64613945}"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BDF9EA-89E6-4B67-8595-1BE8BF4347B5}"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6ECFEA3-78E4-45CA-88F4-DE5E64613945}"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6ECFEA3-78E4-45CA-88F4-DE5E64613945}"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E6ECFEA3-78E4-45CA-88F4-DE5E64613945}"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BDF9EA-89E6-4B67-8595-1BE8BF4347B5}"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6ECFEA3-78E4-45CA-88F4-DE5E64613945}" type="datetimeFigureOut">
              <a:rPr lang="ru-RU" smtClean="0"/>
              <a:t>10.12.2018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E6ECFEA3-78E4-45CA-88F4-DE5E64613945}" type="datetimeFigureOut">
              <a:rPr lang="ru-RU" smtClean="0"/>
              <a:t>10.12.2018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E6ECFEA3-78E4-45CA-88F4-DE5E64613945}" type="datetimeFigureOut">
              <a:rPr lang="ru-RU" smtClean="0"/>
              <a:t>10.12.2018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6ECFEA3-78E4-45CA-88F4-DE5E64613945}" type="datetimeFigureOut">
              <a:rPr lang="ru-RU" smtClean="0"/>
              <a:t>10.12.2018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CFEA3-78E4-45CA-88F4-DE5E64613945}" type="datetimeFigureOut">
              <a:rPr lang="ru-RU" smtClean="0"/>
              <a:t>10.12.2018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6ECFEA3-78E4-45CA-88F4-DE5E64613945}" type="datetimeFigureOut">
              <a:rPr lang="ru-RU" smtClean="0"/>
              <a:t>10.12.2018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6ECFEA3-78E4-45CA-88F4-DE5E64613945}" type="datetimeFigureOut">
              <a:rPr lang="ru-RU" smtClean="0"/>
              <a:t>10.12.2018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BDF9EA-89E6-4B67-8595-1BE8BF4347B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6ECFEA3-78E4-45CA-88F4-DE5E64613945}" type="datetimeFigureOut">
              <a:rPr lang="ru-RU" smtClean="0"/>
              <a:t>10.12.2018</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A2BDF9EA-89E6-4B67-8595-1BE8BF4347B5}"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hyperlink" Target="http://www.krim-market.ru/2010-07-04-20-57-07.html?page=shop.product_details&amp;category_id=21&amp;flypage=flypage.tpl&amp;product_id=446" TargetMode="External"/><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14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s>
</file>

<file path=ppt/slides/_rels/slide164.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s>
</file>

<file path=ppt/slides/_rels/slide165.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16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16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1"/>
          <p:cNvSpPr>
            <a:spLocks noChangeArrowheads="1"/>
          </p:cNvSpPr>
          <p:nvPr/>
        </p:nvSpPr>
        <p:spPr bwMode="auto">
          <a:xfrm>
            <a:off x="179388" y="188913"/>
            <a:ext cx="87137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1" lang="ru-RU" dirty="0">
                <a:solidFill>
                  <a:srgbClr val="FFFF00"/>
                </a:solidFill>
              </a:rPr>
              <a:t>МИНИСТЕРСТВО </a:t>
            </a:r>
            <a:r>
              <a:rPr kumimoji="1" lang="en-US" dirty="0">
                <a:solidFill>
                  <a:srgbClr val="FFFF00"/>
                </a:solidFill>
              </a:rPr>
              <a:t> </a:t>
            </a:r>
            <a:r>
              <a:rPr kumimoji="1" lang="ru-RU" dirty="0">
                <a:solidFill>
                  <a:srgbClr val="FFFF00"/>
                </a:solidFill>
              </a:rPr>
              <a:t>ОБРАЗОВАНИЯ И НАУКИ РОССИЙСКОЙ ФЕДЕРАЦИИ</a:t>
            </a:r>
          </a:p>
          <a:p>
            <a:pPr algn="ctr"/>
            <a:r>
              <a:rPr kumimoji="1" lang="ru-RU" dirty="0">
                <a:solidFill>
                  <a:srgbClr val="FFFF00"/>
                </a:solidFill>
              </a:rPr>
              <a:t>ФЕДЕРАЛЬНОЕ ГОСУДАРСТВЕННОЕ БЮДЖЕТНОЕ ОБРАЗОВАТЕЛЬНОЕ</a:t>
            </a:r>
          </a:p>
          <a:p>
            <a:pPr algn="ctr"/>
            <a:r>
              <a:rPr kumimoji="1" lang="ru-RU" dirty="0">
                <a:solidFill>
                  <a:srgbClr val="FFFF00"/>
                </a:solidFill>
              </a:rPr>
              <a:t>УЧРЕЖДЕНИЕ ВЫСШЕГО ОБРАЗОВАНИЯ</a:t>
            </a:r>
          </a:p>
          <a:p>
            <a:pPr algn="ctr"/>
            <a:r>
              <a:rPr kumimoji="1" lang="ru-RU" dirty="0">
                <a:solidFill>
                  <a:srgbClr val="FFFF00"/>
                </a:solidFill>
              </a:rPr>
              <a:t>«РОСТОВСКИЙ ГОСУДАРСТВЕННЫЙ ЭКОНОМИЧЕСКИЙ УНИВЕРСИТЕТ (РИНХ)»</a:t>
            </a:r>
            <a:endParaRPr lang="ru-RU" dirty="0"/>
          </a:p>
        </p:txBody>
      </p:sp>
      <p:sp>
        <p:nvSpPr>
          <p:cNvPr id="3075" name="Прямоугольник 2"/>
          <p:cNvSpPr>
            <a:spLocks noChangeArrowheads="1"/>
          </p:cNvSpPr>
          <p:nvPr/>
        </p:nvSpPr>
        <p:spPr bwMode="auto">
          <a:xfrm>
            <a:off x="3241674" y="3256598"/>
            <a:ext cx="258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ru-RU" sz="1400" dirty="0">
                <a:solidFill>
                  <a:srgbClr val="FFFF00"/>
                </a:solidFill>
              </a:rPr>
              <a:t>ЮРИДИЧЕСКИЙ ФАКУЛЬТЕТ </a:t>
            </a:r>
            <a:endParaRPr lang="ru-RU" sz="1400" dirty="0"/>
          </a:p>
        </p:txBody>
      </p:sp>
      <p:sp>
        <p:nvSpPr>
          <p:cNvPr id="4" name="Прямоугольник 3"/>
          <p:cNvSpPr/>
          <p:nvPr/>
        </p:nvSpPr>
        <p:spPr>
          <a:xfrm>
            <a:off x="277018" y="3592513"/>
            <a:ext cx="8713788" cy="368300"/>
          </a:xfrm>
          <a:prstGeom prst="rect">
            <a:avLst/>
          </a:prstGeom>
        </p:spPr>
        <p:txBody>
          <a:bodyPr>
            <a:spAutoFit/>
          </a:bodyPr>
          <a:lstStyle/>
          <a:p>
            <a:pPr algn="ctr">
              <a:defRPr/>
            </a:pPr>
            <a:r>
              <a:rPr lang="ru-RU" b="1" dirty="0">
                <a:solidFill>
                  <a:srgbClr val="FFFF00"/>
                </a:solidFill>
                <a:effectLst>
                  <a:outerShdw blurRad="38100" dist="38100" dir="2700000" algn="tl">
                    <a:srgbClr val="000000"/>
                  </a:outerShdw>
                </a:effectLst>
              </a:rPr>
              <a:t>КАФЕДРА СУДЕБНОЙ ЭКСПЕРТИЗЫ И КРИМИНАЛИСТИКИ</a:t>
            </a:r>
            <a:endParaRPr lang="en-US" b="1" dirty="0">
              <a:solidFill>
                <a:srgbClr val="FFFF00"/>
              </a:solidFill>
              <a:effectLst>
                <a:outerShdw blurRad="38100" dist="38100" dir="2700000" algn="tl">
                  <a:srgbClr val="000000"/>
                </a:outerShdw>
              </a:effectLst>
            </a:endParaRPr>
          </a:p>
        </p:txBody>
      </p:sp>
      <p:sp>
        <p:nvSpPr>
          <p:cNvPr id="5" name="Прямоугольник 4"/>
          <p:cNvSpPr/>
          <p:nvPr/>
        </p:nvSpPr>
        <p:spPr>
          <a:xfrm>
            <a:off x="2970637" y="4168538"/>
            <a:ext cx="3326552" cy="369332"/>
          </a:xfrm>
          <a:prstGeom prst="rect">
            <a:avLst/>
          </a:prstGeom>
        </p:spPr>
        <p:txBody>
          <a:bodyPr wrap="none">
            <a:spAutoFit/>
          </a:bodyPr>
          <a:lstStyle/>
          <a:p>
            <a:pPr algn="ctr"/>
            <a:r>
              <a:rPr lang="ru-RU" b="1" dirty="0">
                <a:solidFill>
                  <a:srgbClr val="00B050"/>
                </a:solidFill>
              </a:rPr>
              <a:t>ИНФОРМАЦИОННЫЙ МАТЕРИАЛ</a:t>
            </a:r>
          </a:p>
        </p:txBody>
      </p:sp>
      <p:sp>
        <p:nvSpPr>
          <p:cNvPr id="3078" name="Прямоугольник 5"/>
          <p:cNvSpPr>
            <a:spLocks noChangeArrowheads="1"/>
          </p:cNvSpPr>
          <p:nvPr/>
        </p:nvSpPr>
        <p:spPr bwMode="auto">
          <a:xfrm>
            <a:off x="241300" y="4797152"/>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3200" b="1" dirty="0" smtClean="0">
                <a:solidFill>
                  <a:srgbClr val="FFC000"/>
                </a:solidFill>
              </a:rPr>
              <a:t>«</a:t>
            </a:r>
            <a:r>
              <a:rPr lang="ru-RU" sz="3200" b="1" dirty="0">
                <a:solidFill>
                  <a:srgbClr val="FFC000"/>
                </a:solidFill>
              </a:rPr>
              <a:t>ИНФОРМАЦИОННО-ТЕХНИЧЕСКОЕ И КРИМИНАЛИСТИЧЕСКОЕ ОБЕСПЕЧЕНИЕ СЛЕДСТВЕННОЙ РАБОТЫ</a:t>
            </a:r>
            <a:r>
              <a:rPr lang="ru-RU" sz="3200" b="1" dirty="0" smtClean="0">
                <a:solidFill>
                  <a:srgbClr val="FFC000"/>
                </a:solidFill>
              </a:rPr>
              <a:t>»</a:t>
            </a:r>
            <a:endParaRPr lang="ru-RU" sz="3200" b="1" dirty="0">
              <a:solidFill>
                <a:srgbClr val="FFC000"/>
              </a:solidFill>
            </a:endParaRPr>
          </a:p>
        </p:txBody>
      </p:sp>
      <p:pic>
        <p:nvPicPr>
          <p:cNvPr id="3079" name="Picture 8" descr="C:\Users\Leon\Desktop\ЛОГОТИП РИНХ.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268" y="16288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05773"/>
      </p:ext>
    </p:extLst>
  </p:cSld>
  <p:clrMapOvr>
    <a:masterClrMapping/>
  </p:clrMapOvr>
  <p:transition spd="slow" advTm="1683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8785225"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8605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p:cNvPicPr>
            <a:picLocks noChangeAspect="1" noChangeArrowheads="1"/>
          </p:cNvPicPr>
          <p:nvPr/>
        </p:nvPicPr>
        <p:blipFill>
          <a:blip r:embed="rId2">
            <a:extLst>
              <a:ext uri="{28A0092B-C50C-407E-A947-70E740481C1C}">
                <a14:useLocalDpi xmlns:a14="http://schemas.microsoft.com/office/drawing/2010/main" val="0"/>
              </a:ext>
            </a:extLst>
          </a:blip>
          <a:srcRect l="1990" t="8266" r="-224" b="11418"/>
          <a:stretch>
            <a:fillRect/>
          </a:stretch>
        </p:blipFill>
        <p:spPr bwMode="auto">
          <a:xfrm>
            <a:off x="250825" y="333375"/>
            <a:ext cx="86423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3205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rcRect l="1990" t="7623" r="1700" b="10159"/>
          <a:stretch>
            <a:fillRect/>
          </a:stretch>
        </p:blipFill>
        <p:spPr bwMode="auto">
          <a:xfrm>
            <a:off x="250825" y="260350"/>
            <a:ext cx="8713788"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7703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470" b="10349"/>
          <a:stretch>
            <a:fillRect/>
          </a:stretch>
        </p:blipFill>
        <p:spPr bwMode="auto">
          <a:xfrm>
            <a:off x="250825" y="260350"/>
            <a:ext cx="864235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3942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0349"/>
          <a:stretch>
            <a:fillRect/>
          </a:stretch>
        </p:blipFill>
        <p:spPr bwMode="auto">
          <a:xfrm>
            <a:off x="179388" y="260350"/>
            <a:ext cx="87852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239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l="64" t="18115" r="1543" b="17616"/>
          <a:stretch>
            <a:fillRect/>
          </a:stretch>
        </p:blipFill>
        <p:spPr bwMode="auto">
          <a:xfrm>
            <a:off x="539750" y="836613"/>
            <a:ext cx="813593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7126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0349"/>
          <a:stretch>
            <a:fillRect/>
          </a:stretch>
        </p:blipFill>
        <p:spPr bwMode="auto">
          <a:xfrm>
            <a:off x="395288" y="908050"/>
            <a:ext cx="83534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4901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546" r="1543" b="9732"/>
          <a:stretch>
            <a:fillRect/>
          </a:stretch>
        </p:blipFill>
        <p:spPr bwMode="auto">
          <a:xfrm>
            <a:off x="250825" y="260350"/>
            <a:ext cx="8713788"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963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rcRect l="64" t="20471" r="-386" b="15479"/>
          <a:stretch>
            <a:fillRect/>
          </a:stretch>
        </p:blipFill>
        <p:spPr bwMode="auto">
          <a:xfrm>
            <a:off x="395288" y="1125538"/>
            <a:ext cx="84978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058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b="5217"/>
          <a:stretch>
            <a:fillRect/>
          </a:stretch>
        </p:blipFill>
        <p:spPr bwMode="auto">
          <a:xfrm>
            <a:off x="250825" y="333375"/>
            <a:ext cx="86423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674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l="64" t="18115" r="1543" b="22748"/>
          <a:stretch>
            <a:fillRect/>
          </a:stretch>
        </p:blipFill>
        <p:spPr bwMode="auto">
          <a:xfrm>
            <a:off x="250825" y="692150"/>
            <a:ext cx="864235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515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60007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76250"/>
            <a:ext cx="6072187"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205038"/>
            <a:ext cx="7056437" cy="45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5218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5479"/>
          <a:stretch>
            <a:fillRect/>
          </a:stretch>
        </p:blipFill>
        <p:spPr bwMode="auto">
          <a:xfrm>
            <a:off x="323850" y="404813"/>
            <a:ext cx="8569325"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9139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5479"/>
          <a:stretch>
            <a:fillRect/>
          </a:stretch>
        </p:blipFill>
        <p:spPr bwMode="auto">
          <a:xfrm>
            <a:off x="323850" y="404813"/>
            <a:ext cx="8569325"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2342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386" b="10349"/>
          <a:stretch>
            <a:fillRect/>
          </a:stretch>
        </p:blipFill>
        <p:spPr bwMode="auto">
          <a:xfrm>
            <a:off x="250825" y="260350"/>
            <a:ext cx="86423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134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546" r="-386" b="12303"/>
          <a:stretch>
            <a:fillRect/>
          </a:stretch>
        </p:blipFill>
        <p:spPr bwMode="auto">
          <a:xfrm>
            <a:off x="250825" y="333375"/>
            <a:ext cx="86423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03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l="1990" t="17902" r="3625" b="10349"/>
          <a:stretch>
            <a:fillRect/>
          </a:stretch>
        </p:blipFill>
        <p:spPr bwMode="auto">
          <a:xfrm>
            <a:off x="755650" y="1125538"/>
            <a:ext cx="80645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8847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8115" r="1543" b="9920"/>
          <a:stretch>
            <a:fillRect/>
          </a:stretch>
        </p:blipFill>
        <p:spPr bwMode="auto">
          <a:xfrm>
            <a:off x="250825" y="333375"/>
            <a:ext cx="8713788"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509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l="64" t="18115" r="-386" b="27879"/>
          <a:stretch>
            <a:fillRect/>
          </a:stretch>
        </p:blipFill>
        <p:spPr bwMode="auto">
          <a:xfrm>
            <a:off x="395288" y="1125538"/>
            <a:ext cx="84963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9143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86" b="18045"/>
          <a:stretch>
            <a:fillRect/>
          </a:stretch>
        </p:blipFill>
        <p:spPr bwMode="auto">
          <a:xfrm>
            <a:off x="323850" y="981075"/>
            <a:ext cx="835183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7855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86" b="7782"/>
          <a:stretch>
            <a:fillRect/>
          </a:stretch>
        </p:blipFill>
        <p:spPr bwMode="auto">
          <a:xfrm>
            <a:off x="611188" y="836613"/>
            <a:ext cx="820896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7634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86" b="10349"/>
          <a:stretch>
            <a:fillRect/>
          </a:stretch>
        </p:blipFill>
        <p:spPr bwMode="auto">
          <a:xfrm>
            <a:off x="250825" y="404813"/>
            <a:ext cx="864235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286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350"/>
            <a:ext cx="8928100" cy="64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1984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8115" r="-386" b="2223"/>
          <a:stretch>
            <a:fillRect/>
          </a:stretch>
        </p:blipFill>
        <p:spPr bwMode="auto">
          <a:xfrm>
            <a:off x="250825" y="908050"/>
            <a:ext cx="864235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7523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l="1990" t="17902" r="-224" b="2650"/>
          <a:stretch>
            <a:fillRect/>
          </a:stretch>
        </p:blipFill>
        <p:spPr bwMode="auto">
          <a:xfrm>
            <a:off x="395288" y="333375"/>
            <a:ext cx="84978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4951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86" b="15479"/>
          <a:stretch>
            <a:fillRect/>
          </a:stretch>
        </p:blipFill>
        <p:spPr bwMode="auto">
          <a:xfrm>
            <a:off x="323850" y="692150"/>
            <a:ext cx="85693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5736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386" b="10349"/>
          <a:stretch>
            <a:fillRect/>
          </a:stretch>
        </p:blipFill>
        <p:spPr bwMode="auto">
          <a:xfrm>
            <a:off x="395288" y="836613"/>
            <a:ext cx="835342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53893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546" r="-386" b="9732"/>
          <a:stretch>
            <a:fillRect/>
          </a:stretch>
        </p:blipFill>
        <p:spPr bwMode="auto">
          <a:xfrm>
            <a:off x="468313" y="620713"/>
            <a:ext cx="8351837"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9023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2914"/>
          <a:stretch>
            <a:fillRect/>
          </a:stretch>
        </p:blipFill>
        <p:spPr bwMode="auto">
          <a:xfrm>
            <a:off x="323850" y="549275"/>
            <a:ext cx="856932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5373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1543" b="15480"/>
          <a:stretch>
            <a:fillRect/>
          </a:stretch>
        </p:blipFill>
        <p:spPr bwMode="auto">
          <a:xfrm>
            <a:off x="179388" y="333375"/>
            <a:ext cx="87852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5132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2914"/>
          <a:stretch>
            <a:fillRect/>
          </a:stretch>
        </p:blipFill>
        <p:spPr bwMode="auto">
          <a:xfrm>
            <a:off x="395288" y="620713"/>
            <a:ext cx="84248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1999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1543" b="12914"/>
          <a:stretch>
            <a:fillRect/>
          </a:stretch>
        </p:blipFill>
        <p:spPr bwMode="auto">
          <a:xfrm>
            <a:off x="323850" y="404813"/>
            <a:ext cx="8569325"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4081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12914"/>
          <a:stretch>
            <a:fillRect/>
          </a:stretch>
        </p:blipFill>
        <p:spPr bwMode="auto">
          <a:xfrm>
            <a:off x="395288" y="908050"/>
            <a:ext cx="842486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799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560840" cy="523220"/>
          </a:xfrm>
          <a:prstGeom prst="rect">
            <a:avLst/>
          </a:prstGeom>
        </p:spPr>
        <p:txBody>
          <a:bodyPr wrap="square">
            <a:spAutoFit/>
          </a:bodyPr>
          <a:lstStyle/>
          <a:p>
            <a:r>
              <a:rPr lang="ru-RU" dirty="0" smtClean="0">
                <a:solidFill>
                  <a:srgbClr val="FFFF00"/>
                </a:solidFill>
              </a:rPr>
              <a:t>Экспертно-криминалистическими подразделениями ведутся следующие учёты:</a:t>
            </a:r>
            <a:r>
              <a:rPr lang="ru-RU" sz="2800" dirty="0" smtClean="0"/>
              <a:t> </a:t>
            </a:r>
            <a:endParaRPr lang="ru-RU" dirty="0"/>
          </a:p>
        </p:txBody>
      </p:sp>
      <p:sp>
        <p:nvSpPr>
          <p:cNvPr id="3" name="Rectangle 3"/>
          <p:cNvSpPr txBox="1">
            <a:spLocks noChangeArrowheads="1"/>
          </p:cNvSpPr>
          <p:nvPr/>
        </p:nvSpPr>
        <p:spPr>
          <a:xfrm>
            <a:off x="417883" y="1052736"/>
            <a:ext cx="8424862" cy="454342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nSpc>
                <a:spcPct val="80000"/>
              </a:lnSpc>
            </a:pPr>
            <a:r>
              <a:rPr lang="ru-RU" sz="2400" smtClean="0">
                <a:solidFill>
                  <a:srgbClr val="FFFF00"/>
                </a:solidFill>
              </a:rPr>
              <a:t>– пуль, гильз и патронов со следами нарезного ручного стрелкового огнестрельного оружия, изъятых с мест происшествий и преступлений;</a:t>
            </a:r>
          </a:p>
          <a:p>
            <a:pPr>
              <a:lnSpc>
                <a:spcPct val="80000"/>
              </a:lnSpc>
            </a:pPr>
            <a:r>
              <a:rPr lang="ru-RU" sz="2400" smtClean="0">
                <a:solidFill>
                  <a:srgbClr val="FFFF00"/>
                </a:solidFill>
              </a:rPr>
              <a:t>– контрольных пуль и гильз утраченного служебного, гражданского огнестрельного оружия с нарезным стволом, боевого ручного стрелкового оружия; </a:t>
            </a:r>
          </a:p>
          <a:p>
            <a:pPr>
              <a:lnSpc>
                <a:spcPct val="80000"/>
              </a:lnSpc>
            </a:pPr>
            <a:r>
              <a:rPr lang="ru-RU" sz="2400" smtClean="0">
                <a:solidFill>
                  <a:srgbClr val="FFFF00"/>
                </a:solidFill>
              </a:rPr>
              <a:t>– поддельных денежных билетов, монет, бланков ценных бумаг и документов;</a:t>
            </a:r>
          </a:p>
          <a:p>
            <a:pPr>
              <a:lnSpc>
                <a:spcPct val="80000"/>
              </a:lnSpc>
            </a:pPr>
            <a:r>
              <a:rPr lang="ru-RU" sz="2400" smtClean="0">
                <a:solidFill>
                  <a:srgbClr val="FFFF00"/>
                </a:solidFill>
              </a:rPr>
              <a:t>– данных ДНК биологических объектов;</a:t>
            </a:r>
          </a:p>
          <a:p>
            <a:pPr>
              <a:lnSpc>
                <a:spcPct val="80000"/>
              </a:lnSpc>
            </a:pPr>
            <a:r>
              <a:rPr lang="ru-RU" sz="2400" smtClean="0">
                <a:solidFill>
                  <a:srgbClr val="FFFF00"/>
                </a:solidFill>
              </a:rPr>
              <a:t>– самодельных взрывных устройств;</a:t>
            </a:r>
          </a:p>
          <a:p>
            <a:pPr>
              <a:lnSpc>
                <a:spcPct val="80000"/>
              </a:lnSpc>
            </a:pPr>
            <a:r>
              <a:rPr lang="ru-RU" sz="2400" smtClean="0">
                <a:solidFill>
                  <a:srgbClr val="FFFF00"/>
                </a:solidFill>
              </a:rPr>
              <a:t>– самодельного огнестрельного оружия;</a:t>
            </a:r>
          </a:p>
          <a:p>
            <a:pPr>
              <a:lnSpc>
                <a:spcPct val="80000"/>
              </a:lnSpc>
            </a:pPr>
            <a:r>
              <a:rPr lang="ru-RU" sz="2400" smtClean="0">
                <a:solidFill>
                  <a:srgbClr val="FFFF00"/>
                </a:solidFill>
              </a:rPr>
              <a:t>– следов подошв обуви, орудий взлома, протекторов шин транспортных средств; </a:t>
            </a:r>
          </a:p>
          <a:p>
            <a:pPr>
              <a:lnSpc>
                <a:spcPct val="80000"/>
              </a:lnSpc>
              <a:buFont typeface="Wingdings" pitchFamily="2" charset="2"/>
              <a:buNone/>
            </a:pPr>
            <a:endParaRPr lang="ru-RU" sz="2400" dirty="0">
              <a:solidFill>
                <a:srgbClr val="FFFF00"/>
              </a:solidFill>
            </a:endParaRPr>
          </a:p>
        </p:txBody>
      </p:sp>
    </p:spTree>
    <p:extLst>
      <p:ext uri="{BB962C8B-B14F-4D97-AF65-F5344CB8AC3E}">
        <p14:creationId xmlns:p14="http://schemas.microsoft.com/office/powerpoint/2010/main" val="16544681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386" b="12914"/>
          <a:stretch>
            <a:fillRect/>
          </a:stretch>
        </p:blipFill>
        <p:spPr bwMode="auto">
          <a:xfrm>
            <a:off x="323850" y="549275"/>
            <a:ext cx="8640763"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68536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386" b="12914"/>
          <a:stretch>
            <a:fillRect/>
          </a:stretch>
        </p:blipFill>
        <p:spPr bwMode="auto">
          <a:xfrm>
            <a:off x="395288" y="476250"/>
            <a:ext cx="8497887"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0671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a:extLst>
              <a:ext uri="{28A0092B-C50C-407E-A947-70E740481C1C}">
                <a14:useLocalDpi xmlns:a14="http://schemas.microsoft.com/office/drawing/2010/main" val="0"/>
              </a:ext>
            </a:extLst>
          </a:blip>
          <a:srcRect l="64" t="15332" r="-386" b="15480"/>
          <a:stretch>
            <a:fillRect/>
          </a:stretch>
        </p:blipFill>
        <p:spPr bwMode="auto">
          <a:xfrm>
            <a:off x="323850" y="404813"/>
            <a:ext cx="8569325"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018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p:cNvPicPr>
            <a:picLocks noChangeAspect="1" noChangeArrowheads="1"/>
          </p:cNvPicPr>
          <p:nvPr/>
        </p:nvPicPr>
        <p:blipFill>
          <a:blip r:embed="rId2">
            <a:extLst>
              <a:ext uri="{28A0092B-C50C-407E-A947-70E740481C1C}">
                <a14:useLocalDpi xmlns:a14="http://schemas.microsoft.com/office/drawing/2010/main" val="0"/>
              </a:ext>
            </a:extLst>
          </a:blip>
          <a:srcRect l="64" t="17902" r="1543" b="20610"/>
          <a:stretch>
            <a:fillRect/>
          </a:stretch>
        </p:blipFill>
        <p:spPr bwMode="auto">
          <a:xfrm>
            <a:off x="611188" y="908050"/>
            <a:ext cx="8137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4877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Комплекс краниофациальной идентификации личности TA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43926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Rectangle 5"/>
          <p:cNvSpPr>
            <a:spLocks noChangeArrowheads="1"/>
          </p:cNvSpPr>
          <p:nvPr/>
        </p:nvSpPr>
        <p:spPr bwMode="auto">
          <a:xfrm>
            <a:off x="5076825" y="404813"/>
            <a:ext cx="3411538"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u="sng">
                <a:solidFill>
                  <a:srgbClr val="FFFF00"/>
                </a:solidFill>
                <a:hlinkClick r:id="rId3" tooltip="Комплекс краниофациальной идентификации личности TADD"/>
              </a:rPr>
              <a:t>Комплекс краниофациальной идентификации личности TADD</a:t>
            </a:r>
            <a:endParaRPr lang="ru-RU" b="1" u="sng">
              <a:solidFill>
                <a:srgbClr val="FFFF00"/>
              </a:solidFill>
            </a:endParaRPr>
          </a:p>
        </p:txBody>
      </p:sp>
      <p:pic>
        <p:nvPicPr>
          <p:cNvPr id="223238" name="Picture 6" descr="chere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500438"/>
            <a:ext cx="21002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9" name="Picture 7" descr="wind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3500438"/>
            <a:ext cx="3336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0" name="Rectangle 8"/>
          <p:cNvSpPr>
            <a:spLocks noChangeArrowheads="1"/>
          </p:cNvSpPr>
          <p:nvPr/>
        </p:nvSpPr>
        <p:spPr bwMode="auto">
          <a:xfrm>
            <a:off x="5795963" y="2133600"/>
            <a:ext cx="31686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a:solidFill>
                  <a:srgbClr val="FFFF00"/>
                </a:solidFill>
              </a:rPr>
              <a:t>Комплекс обеспечивает реализацию метода фотосовмещения, при котором </a:t>
            </a:r>
          </a:p>
          <a:p>
            <a:pPr algn="ctr"/>
            <a:r>
              <a:rPr lang="ru-RU">
                <a:solidFill>
                  <a:srgbClr val="FFFF00"/>
                </a:solidFill>
              </a:rPr>
              <a:t>прижизненные изображения головы совмещаются с изображением препарата </a:t>
            </a:r>
          </a:p>
          <a:p>
            <a:pPr algn="ctr"/>
            <a:r>
              <a:rPr lang="ru-RU">
                <a:solidFill>
                  <a:srgbClr val="FFFF00"/>
                </a:solidFill>
              </a:rPr>
              <a:t>черепа.</a:t>
            </a:r>
            <a:br>
              <a:rPr lang="ru-RU">
                <a:solidFill>
                  <a:srgbClr val="FFFF00"/>
                </a:solidFill>
              </a:rPr>
            </a:br>
            <a:r>
              <a:rPr lang="ru-RU">
                <a:solidFill>
                  <a:srgbClr val="FFFF00"/>
                </a:solidFill>
              </a:rPr>
              <a:t>Комплекс основан на использовании ручного 3D сканера, что позволят </a:t>
            </a:r>
          </a:p>
          <a:p>
            <a:pPr algn="ctr"/>
            <a:r>
              <a:rPr lang="ru-RU">
                <a:solidFill>
                  <a:srgbClr val="FFFF00"/>
                </a:solidFill>
              </a:rPr>
              <a:t>максимально точно и оперативно получать трехмерные изображения </a:t>
            </a:r>
          </a:p>
          <a:p>
            <a:pPr algn="ctr"/>
            <a:r>
              <a:rPr lang="ru-RU">
                <a:solidFill>
                  <a:srgbClr val="FFFF00"/>
                </a:solidFill>
              </a:rPr>
              <a:t>объектов исследования.</a:t>
            </a:r>
          </a:p>
        </p:txBody>
      </p:sp>
    </p:spTree>
    <p:extLst>
      <p:ext uri="{BB962C8B-B14F-4D97-AF65-F5344CB8AC3E}">
        <p14:creationId xmlns:p14="http://schemas.microsoft.com/office/powerpoint/2010/main" val="11208251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p:cNvPicPr>
            <a:picLocks noChangeAspect="1" noChangeArrowheads="1"/>
          </p:cNvPicPr>
          <p:nvPr/>
        </p:nvPicPr>
        <p:blipFill>
          <a:blip r:embed="rId2">
            <a:extLst>
              <a:ext uri="{28A0092B-C50C-407E-A947-70E740481C1C}">
                <a14:useLocalDpi xmlns:a14="http://schemas.microsoft.com/office/drawing/2010/main" val="0"/>
              </a:ext>
            </a:extLst>
          </a:blip>
          <a:srcRect r="28668" b="33276"/>
          <a:stretch>
            <a:fillRect/>
          </a:stretch>
        </p:blipFill>
        <p:spPr bwMode="auto">
          <a:xfrm>
            <a:off x="395288" y="692150"/>
            <a:ext cx="83534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8243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p:cNvPicPr>
            <a:picLocks noChangeAspect="1" noChangeArrowheads="1"/>
          </p:cNvPicPr>
          <p:nvPr/>
        </p:nvPicPr>
        <p:blipFill>
          <a:blip r:embed="rId2">
            <a:extLst>
              <a:ext uri="{28A0092B-C50C-407E-A947-70E740481C1C}">
                <a14:useLocalDpi xmlns:a14="http://schemas.microsoft.com/office/drawing/2010/main" val="0"/>
              </a:ext>
            </a:extLst>
          </a:blip>
          <a:srcRect l="19325" t="25610" r="18900" b="28169"/>
          <a:stretch>
            <a:fillRect/>
          </a:stretch>
        </p:blipFill>
        <p:spPr bwMode="auto">
          <a:xfrm>
            <a:off x="250825" y="333375"/>
            <a:ext cx="58340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p:cNvPicPr>
            <a:picLocks noChangeAspect="1" noChangeArrowheads="1"/>
          </p:cNvPicPr>
          <p:nvPr/>
        </p:nvPicPr>
        <p:blipFill>
          <a:blip r:embed="rId3">
            <a:extLst>
              <a:ext uri="{28A0092B-C50C-407E-A947-70E740481C1C}">
                <a14:useLocalDpi xmlns:a14="http://schemas.microsoft.com/office/drawing/2010/main" val="0"/>
              </a:ext>
            </a:extLst>
          </a:blip>
          <a:srcRect l="64" t="10193" r="1543" b="33308"/>
          <a:stretch>
            <a:fillRect/>
          </a:stretch>
        </p:blipFill>
        <p:spPr bwMode="auto">
          <a:xfrm>
            <a:off x="900113" y="3141663"/>
            <a:ext cx="7993062"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7558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5" name="Picture 5"/>
          <p:cNvPicPr>
            <a:picLocks noChangeAspect="1" noChangeArrowheads="1"/>
          </p:cNvPicPr>
          <p:nvPr/>
        </p:nvPicPr>
        <p:blipFill>
          <a:blip r:embed="rId2">
            <a:extLst>
              <a:ext uri="{28A0092B-C50C-407E-A947-70E740481C1C}">
                <a14:useLocalDpi xmlns:a14="http://schemas.microsoft.com/office/drawing/2010/main" val="0"/>
              </a:ext>
            </a:extLst>
          </a:blip>
          <a:srcRect l="64" t="7623" r="1543" b="15303"/>
          <a:stretch>
            <a:fillRect/>
          </a:stretch>
        </p:blipFill>
        <p:spPr bwMode="auto">
          <a:xfrm>
            <a:off x="323850" y="476250"/>
            <a:ext cx="8496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7775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p:cNvPicPr>
            <a:picLocks noChangeAspect="1" noChangeArrowheads="1"/>
          </p:cNvPicPr>
          <p:nvPr/>
        </p:nvPicPr>
        <p:blipFill>
          <a:blip r:embed="rId2">
            <a:extLst>
              <a:ext uri="{28A0092B-C50C-407E-A947-70E740481C1C}">
                <a14:useLocalDpi xmlns:a14="http://schemas.microsoft.com/office/drawing/2010/main" val="0"/>
              </a:ext>
            </a:extLst>
          </a:blip>
          <a:srcRect r="-224" b="7365"/>
          <a:stretch>
            <a:fillRect/>
          </a:stretch>
        </p:blipFill>
        <p:spPr bwMode="auto">
          <a:xfrm>
            <a:off x="179388" y="260350"/>
            <a:ext cx="8785225"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65070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p:cNvPicPr>
            <a:picLocks noChangeAspect="1" noChangeArrowheads="1"/>
          </p:cNvPicPr>
          <p:nvPr/>
        </p:nvPicPr>
        <p:blipFill>
          <a:blip r:embed="rId2">
            <a:extLst>
              <a:ext uri="{28A0092B-C50C-407E-A947-70E740481C1C}">
                <a14:useLocalDpi xmlns:a14="http://schemas.microsoft.com/office/drawing/2010/main" val="0"/>
              </a:ext>
            </a:extLst>
          </a:blip>
          <a:srcRect r="-224" b="7581"/>
          <a:stretch>
            <a:fillRect/>
          </a:stretch>
        </p:blipFill>
        <p:spPr bwMode="auto">
          <a:xfrm>
            <a:off x="250825" y="260350"/>
            <a:ext cx="85693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637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95288" y="548680"/>
            <a:ext cx="8497887" cy="5043487"/>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nSpc>
                <a:spcPct val="80000"/>
              </a:lnSpc>
            </a:pPr>
            <a:r>
              <a:rPr lang="ru-RU" sz="2400" dirty="0" smtClean="0">
                <a:solidFill>
                  <a:srgbClr val="FFFF00"/>
                </a:solidFill>
              </a:rPr>
              <a:t>– фонограмм речи (голоса) неустановленных лиц; </a:t>
            </a:r>
          </a:p>
          <a:p>
            <a:pPr>
              <a:lnSpc>
                <a:spcPct val="80000"/>
              </a:lnSpc>
            </a:pPr>
            <a:r>
              <a:rPr lang="ru-RU" sz="2400" dirty="0" smtClean="0">
                <a:solidFill>
                  <a:srgbClr val="FFFF00"/>
                </a:solidFill>
              </a:rPr>
              <a:t>– краниологический учет (черепов неопознанных трупов);</a:t>
            </a:r>
          </a:p>
          <a:p>
            <a:pPr>
              <a:lnSpc>
                <a:spcPct val="80000"/>
              </a:lnSpc>
            </a:pPr>
            <a:r>
              <a:rPr lang="ru-RU" sz="2400" dirty="0" smtClean="0">
                <a:solidFill>
                  <a:srgbClr val="FFFF00"/>
                </a:solidFill>
              </a:rPr>
              <a:t>– микрообъектов (</a:t>
            </a:r>
            <a:r>
              <a:rPr lang="ru-RU" sz="2400" dirty="0" err="1" smtClean="0">
                <a:solidFill>
                  <a:srgbClr val="FFFF00"/>
                </a:solidFill>
              </a:rPr>
              <a:t>микроволокон</a:t>
            </a:r>
            <a:r>
              <a:rPr lang="ru-RU" sz="2400" dirty="0" smtClean="0">
                <a:solidFill>
                  <a:srgbClr val="FFFF00"/>
                </a:solidFill>
              </a:rPr>
              <a:t>, частиц лакокрасочных покрытий, полимеров и металла);</a:t>
            </a:r>
          </a:p>
          <a:p>
            <a:pPr>
              <a:lnSpc>
                <a:spcPct val="80000"/>
              </a:lnSpc>
            </a:pPr>
            <a:r>
              <a:rPr lang="ru-RU" sz="2400" dirty="0" smtClean="0">
                <a:solidFill>
                  <a:srgbClr val="FFFF00"/>
                </a:solidFill>
              </a:rPr>
              <a:t>– следов рук, изъятых с мест нераскрытых  преступлений (</a:t>
            </a:r>
            <a:r>
              <a:rPr lang="ru-RU" sz="2400" dirty="0" err="1" smtClean="0">
                <a:solidFill>
                  <a:srgbClr val="FFFF00"/>
                </a:solidFill>
              </a:rPr>
              <a:t>следотека</a:t>
            </a:r>
            <a:r>
              <a:rPr lang="ru-RU" sz="2400" dirty="0" smtClean="0">
                <a:solidFill>
                  <a:srgbClr val="FFFF00"/>
                </a:solidFill>
              </a:rPr>
              <a:t>); </a:t>
            </a:r>
          </a:p>
          <a:p>
            <a:pPr>
              <a:lnSpc>
                <a:spcPct val="80000"/>
              </a:lnSpc>
            </a:pPr>
            <a:r>
              <a:rPr lang="ru-RU" sz="2400" dirty="0" smtClean="0">
                <a:solidFill>
                  <a:srgbClr val="FFFF00"/>
                </a:solidFill>
              </a:rPr>
              <a:t>– дактилоскопический учёт лиц, представляющих оперативный интерес (</a:t>
            </a:r>
            <a:r>
              <a:rPr lang="ru-RU" sz="2400" dirty="0" err="1" smtClean="0">
                <a:solidFill>
                  <a:srgbClr val="FFFF00"/>
                </a:solidFill>
              </a:rPr>
              <a:t>дактилокартотека</a:t>
            </a:r>
            <a:r>
              <a:rPr lang="ru-RU" sz="2400" dirty="0" smtClean="0">
                <a:solidFill>
                  <a:srgbClr val="FFFF00"/>
                </a:solidFill>
              </a:rPr>
              <a:t>); </a:t>
            </a:r>
          </a:p>
          <a:p>
            <a:pPr>
              <a:lnSpc>
                <a:spcPct val="80000"/>
              </a:lnSpc>
            </a:pPr>
            <a:r>
              <a:rPr lang="ru-RU" sz="2400" dirty="0" smtClean="0">
                <a:solidFill>
                  <a:srgbClr val="FFFF00"/>
                </a:solidFill>
              </a:rPr>
              <a:t>– поддельных медицинских рецептов на получение наркотических  и сильнодействующих лекарственных средств  и образцов почерка лиц, занимающихся и их поделкой; </a:t>
            </a:r>
          </a:p>
          <a:p>
            <a:pPr>
              <a:lnSpc>
                <a:spcPct val="80000"/>
              </a:lnSpc>
            </a:pPr>
            <a:r>
              <a:rPr lang="ru-RU" sz="2400" dirty="0" smtClean="0">
                <a:solidFill>
                  <a:srgbClr val="FFFF00"/>
                </a:solidFill>
              </a:rPr>
              <a:t>– субъективных портретов разыскиваемых лиц.</a:t>
            </a:r>
          </a:p>
          <a:p>
            <a:pPr>
              <a:lnSpc>
                <a:spcPct val="80000"/>
              </a:lnSpc>
              <a:buFont typeface="Wingdings" pitchFamily="2" charset="2"/>
              <a:buNone/>
            </a:pPr>
            <a:endParaRPr lang="ru-RU" sz="2400" dirty="0"/>
          </a:p>
        </p:txBody>
      </p:sp>
    </p:spTree>
    <p:extLst>
      <p:ext uri="{BB962C8B-B14F-4D97-AF65-F5344CB8AC3E}">
        <p14:creationId xmlns:p14="http://schemas.microsoft.com/office/powerpoint/2010/main" val="33856474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p:cNvPicPr>
            <a:picLocks noChangeAspect="1" noChangeArrowheads="1"/>
          </p:cNvPicPr>
          <p:nvPr/>
        </p:nvPicPr>
        <p:blipFill>
          <a:blip r:embed="rId2">
            <a:extLst>
              <a:ext uri="{28A0092B-C50C-407E-A947-70E740481C1C}">
                <a14:useLocalDpi xmlns:a14="http://schemas.microsoft.com/office/drawing/2010/main" val="0"/>
              </a:ext>
            </a:extLst>
          </a:blip>
          <a:srcRect r="1701" b="7581"/>
          <a:stretch>
            <a:fillRect/>
          </a:stretch>
        </p:blipFill>
        <p:spPr bwMode="auto">
          <a:xfrm>
            <a:off x="323850" y="404813"/>
            <a:ext cx="85693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7743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p:cNvPicPr>
            <a:picLocks noChangeAspect="1" noChangeArrowheads="1"/>
          </p:cNvPicPr>
          <p:nvPr/>
        </p:nvPicPr>
        <p:blipFill>
          <a:blip r:embed="rId2">
            <a:extLst>
              <a:ext uri="{28A0092B-C50C-407E-A947-70E740481C1C}">
                <a14:useLocalDpi xmlns:a14="http://schemas.microsoft.com/office/drawing/2010/main" val="0"/>
              </a:ext>
            </a:extLst>
          </a:blip>
          <a:srcRect l="15474" t="10193" r="11185" b="20448"/>
          <a:stretch>
            <a:fillRect/>
          </a:stretch>
        </p:blipFill>
        <p:spPr bwMode="auto">
          <a:xfrm>
            <a:off x="395288" y="549275"/>
            <a:ext cx="82804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67196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2">
            <a:extLst>
              <a:ext uri="{28A0092B-C50C-407E-A947-70E740481C1C}">
                <a14:useLocalDpi xmlns:a14="http://schemas.microsoft.com/office/drawing/2010/main" val="0"/>
              </a:ext>
            </a:extLst>
          </a:blip>
          <a:srcRect l="64" t="2484" r="-386" b="5016"/>
          <a:stretch>
            <a:fillRect/>
          </a:stretch>
        </p:blipFill>
        <p:spPr bwMode="auto">
          <a:xfrm>
            <a:off x="323850" y="404813"/>
            <a:ext cx="8569325"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0934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p:cNvPicPr>
            <a:picLocks noChangeAspect="1" noChangeArrowheads="1"/>
          </p:cNvPicPr>
          <p:nvPr/>
        </p:nvPicPr>
        <p:blipFill>
          <a:blip r:embed="rId2">
            <a:extLst>
              <a:ext uri="{28A0092B-C50C-407E-A947-70E740481C1C}">
                <a14:useLocalDpi xmlns:a14="http://schemas.microsoft.com/office/drawing/2010/main" val="0"/>
              </a:ext>
            </a:extLst>
          </a:blip>
          <a:srcRect r="-224" b="7581"/>
          <a:stretch>
            <a:fillRect/>
          </a:stretch>
        </p:blipFill>
        <p:spPr bwMode="auto">
          <a:xfrm>
            <a:off x="395288" y="404813"/>
            <a:ext cx="8497887" cy="615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8312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a:blip r:embed="rId2">
            <a:extLst>
              <a:ext uri="{28A0092B-C50C-407E-A947-70E740481C1C}">
                <a14:useLocalDpi xmlns:a14="http://schemas.microsoft.com/office/drawing/2010/main" val="0"/>
              </a:ext>
            </a:extLst>
          </a:blip>
          <a:srcRect r="1701" b="7581"/>
          <a:stretch>
            <a:fillRect/>
          </a:stretch>
        </p:blipFill>
        <p:spPr bwMode="auto">
          <a:xfrm>
            <a:off x="250825" y="333375"/>
            <a:ext cx="864235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443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ChangeArrowheads="1"/>
          </p:cNvSpPr>
          <p:nvPr/>
        </p:nvSpPr>
        <p:spPr bwMode="auto">
          <a:xfrm>
            <a:off x="539750" y="533400"/>
            <a:ext cx="8280400" cy="10525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14264" bIns="114264" anchor="ctr">
            <a:spAutoFit/>
          </a:bodyPr>
          <a:lstStyle/>
          <a:p>
            <a:pPr algn="ctr"/>
            <a:r>
              <a:rPr lang="ru-RU" b="1">
                <a:solidFill>
                  <a:srgbClr val="FFFF00"/>
                </a:solidFill>
              </a:rPr>
              <a:t>НОВЕЙШИЕ ТЕХНИКО-КРИМИНАЛИСТИЧЕСКИЕ СРЕДСТВА, ОБОРУДОВАНИЕ И РАСХОДНЫЕ МАТЕРИАЛЫ</a:t>
            </a:r>
          </a:p>
          <a:p>
            <a:pPr eaLnBrk="0" hangingPunct="0"/>
            <a:endParaRPr lang="ru-RU">
              <a:solidFill>
                <a:srgbClr val="FFFF00"/>
              </a:solidFill>
              <a:latin typeface="Arial" charset="0"/>
            </a:endParaRPr>
          </a:p>
        </p:txBody>
      </p:sp>
      <p:pic>
        <p:nvPicPr>
          <p:cNvPr id="131077" name="Picture 5" descr="Cледственный чемодан &quot;Эксперт-Т&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29305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6"/>
          <p:cNvSpPr>
            <a:spLocks noChangeArrowheads="1"/>
          </p:cNvSpPr>
          <p:nvPr/>
        </p:nvSpPr>
        <p:spPr bwMode="auto">
          <a:xfrm>
            <a:off x="3851275" y="1412875"/>
            <a:ext cx="45053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Cледственный чемодан "Эксперт-Т"</a:t>
            </a:r>
          </a:p>
          <a:p>
            <a:pPr eaLnBrk="0" hangingPunct="0"/>
            <a:endParaRPr lang="ru-RU">
              <a:solidFill>
                <a:srgbClr val="FFFF00"/>
              </a:solidFill>
              <a:latin typeface="Arial" charset="0"/>
            </a:endParaRPr>
          </a:p>
        </p:txBody>
      </p:sp>
      <p:sp>
        <p:nvSpPr>
          <p:cNvPr id="131079" name="Rectangle 7"/>
          <p:cNvSpPr>
            <a:spLocks noChangeArrowheads="1"/>
          </p:cNvSpPr>
          <p:nvPr/>
        </p:nvSpPr>
        <p:spPr bwMode="auto">
          <a:xfrm>
            <a:off x="3635375" y="2636838"/>
            <a:ext cx="5232400" cy="2838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a:solidFill>
                  <a:srgbClr val="FFFF00"/>
                </a:solidFill>
              </a:rPr>
              <a:t>Комплект оборудования и расходных материалов, входящих в состав </a:t>
            </a:r>
            <a:r>
              <a:rPr lang="ru-RU" b="1">
                <a:solidFill>
                  <a:srgbClr val="FFFF00"/>
                </a:solidFill>
              </a:rPr>
              <a:t>следственного чемодана «Эксперт-Т»</a:t>
            </a:r>
            <a:r>
              <a:rPr lang="ru-RU">
                <a:solidFill>
                  <a:srgbClr val="FFFF00"/>
                </a:solidFill>
              </a:rPr>
              <a:t> упакованы в чемодан, изготовленный из специального полимерного материала (полипропилен), придающего чемодану высокую ударопрочность в диапазоне температур (-60…+60°С), устойчивость к коррозии, нефтепродуктам и ультрафиолетовому излучению.</a:t>
            </a:r>
          </a:p>
        </p:txBody>
      </p:sp>
    </p:spTree>
    <p:extLst>
      <p:ext uri="{BB962C8B-B14F-4D97-AF65-F5344CB8AC3E}">
        <p14:creationId xmlns:p14="http://schemas.microsoft.com/office/powerpoint/2010/main" val="39438904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ChangeArrowheads="1"/>
          </p:cNvSpPr>
          <p:nvPr/>
        </p:nvSpPr>
        <p:spPr bwMode="auto">
          <a:xfrm>
            <a:off x="1476375" y="333375"/>
            <a:ext cx="6959600"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Унифицированный чемодан криминалиста «Эксперт-У»</a:t>
            </a:r>
          </a:p>
          <a:p>
            <a:pPr eaLnBrk="0" hangingPunct="0"/>
            <a:endParaRPr lang="ru-RU">
              <a:solidFill>
                <a:srgbClr val="FFFF00"/>
              </a:solidFill>
              <a:latin typeface="Arial" charset="0"/>
            </a:endParaRPr>
          </a:p>
        </p:txBody>
      </p:sp>
      <p:pic>
        <p:nvPicPr>
          <p:cNvPr id="132101" name="Picture 5" descr="Унифицированный чемодан криминалиста «Эксперт-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25538"/>
            <a:ext cx="2970212"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Rectangle 6"/>
          <p:cNvSpPr>
            <a:spLocks noChangeArrowheads="1"/>
          </p:cNvSpPr>
          <p:nvPr/>
        </p:nvSpPr>
        <p:spPr bwMode="auto">
          <a:xfrm>
            <a:off x="3851275" y="836613"/>
            <a:ext cx="5113338"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400" b="1">
                <a:solidFill>
                  <a:srgbClr val="FFFF00"/>
                </a:solidFill>
              </a:rPr>
              <a:t>Комплектность поставки:</a:t>
            </a:r>
            <a:r>
              <a:rPr lang="ru-RU" sz="1400">
                <a:solidFill>
                  <a:srgbClr val="FFFF00"/>
                </a:solidFill>
              </a:rPr>
              <a:t/>
            </a:r>
            <a:br>
              <a:rPr lang="ru-RU" sz="1400">
                <a:solidFill>
                  <a:srgbClr val="FFFF00"/>
                </a:solidFill>
              </a:rPr>
            </a:br>
            <a:r>
              <a:rPr lang="ru-RU" sz="1400">
                <a:solidFill>
                  <a:srgbClr val="FFFF00"/>
                </a:solidFill>
              </a:rPr>
              <a:t/>
            </a:r>
            <a:br>
              <a:rPr lang="ru-RU" sz="1400">
                <a:solidFill>
                  <a:srgbClr val="FFFF00"/>
                </a:solidFill>
              </a:rPr>
            </a:br>
            <a:r>
              <a:rPr lang="ru-RU" sz="1400">
                <a:solidFill>
                  <a:srgbClr val="FFFF00"/>
                </a:solidFill>
              </a:rPr>
              <a:t>• Комплект дактилоскопических магнитных и немагнитных порошков для работы со следами рук (6 видов)</a:t>
            </a:r>
            <a:br>
              <a:rPr lang="ru-RU" sz="1400">
                <a:solidFill>
                  <a:srgbClr val="FFFF00"/>
                </a:solidFill>
              </a:rPr>
            </a:br>
            <a:r>
              <a:rPr lang="ru-RU" sz="1400">
                <a:solidFill>
                  <a:srgbClr val="FFFF00"/>
                </a:solidFill>
              </a:rPr>
              <a:t>• Комплект кистей для работы с дактилоскопическими порошками (4 вида)</a:t>
            </a:r>
            <a:br>
              <a:rPr lang="ru-RU" sz="1400">
                <a:solidFill>
                  <a:srgbClr val="FFFF00"/>
                </a:solidFill>
              </a:rPr>
            </a:br>
            <a:r>
              <a:rPr lang="ru-RU" sz="1400">
                <a:solidFill>
                  <a:srgbClr val="FFFF00"/>
                </a:solidFill>
              </a:rPr>
              <a:t>• Комплект расходных материалов для изъятия выявленных следов рук: дактилоскопические пленки и дактилоскопические лифтеры разных размеров с черной, белой и прозрачной подложкой</a:t>
            </a:r>
            <a:br>
              <a:rPr lang="ru-RU" sz="1400">
                <a:solidFill>
                  <a:srgbClr val="FFFF00"/>
                </a:solidFill>
              </a:rPr>
            </a:br>
            <a:r>
              <a:rPr lang="ru-RU" sz="1400">
                <a:solidFill>
                  <a:srgbClr val="FFFF00"/>
                </a:solidFill>
              </a:rPr>
              <a:t>• Комплект расходных материалов для изъятия объемных следов</a:t>
            </a:r>
            <a:br>
              <a:rPr lang="ru-RU" sz="1400">
                <a:solidFill>
                  <a:srgbClr val="FFFF00"/>
                </a:solidFill>
              </a:rPr>
            </a:br>
            <a:r>
              <a:rPr lang="ru-RU" sz="1400">
                <a:solidFill>
                  <a:srgbClr val="FFFF00"/>
                </a:solidFill>
              </a:rPr>
              <a:t>• Дактилоскопический комплект</a:t>
            </a:r>
            <a:br>
              <a:rPr lang="ru-RU" sz="1400">
                <a:solidFill>
                  <a:srgbClr val="FFFF00"/>
                </a:solidFill>
              </a:rPr>
            </a:br>
            <a:r>
              <a:rPr lang="ru-RU" sz="1400">
                <a:solidFill>
                  <a:srgbClr val="FFFF00"/>
                </a:solidFill>
              </a:rPr>
              <a:t>• Комплект химических реагентов для выявления следов на бумаге</a:t>
            </a:r>
            <a:br>
              <a:rPr lang="ru-RU" sz="1400">
                <a:solidFill>
                  <a:srgbClr val="FFFF00"/>
                </a:solidFill>
              </a:rPr>
            </a:br>
            <a:r>
              <a:rPr lang="ru-RU" sz="1400">
                <a:solidFill>
                  <a:srgbClr val="FFFF00"/>
                </a:solidFill>
              </a:rPr>
              <a:t>• Комплект осветительного оборудования</a:t>
            </a:r>
            <a:br>
              <a:rPr lang="ru-RU" sz="1400">
                <a:solidFill>
                  <a:srgbClr val="FFFF00"/>
                </a:solidFill>
              </a:rPr>
            </a:br>
            <a:r>
              <a:rPr lang="ru-RU" sz="1400">
                <a:solidFill>
                  <a:srgbClr val="FFFF00"/>
                </a:solidFill>
              </a:rPr>
              <a:t>• Комплект упаковочных материалов: полиэтиленовые пакеты, бумажные пакеты и конверты, пробирки</a:t>
            </a:r>
            <a:br>
              <a:rPr lang="ru-RU" sz="1400">
                <a:solidFill>
                  <a:srgbClr val="FFFF00"/>
                </a:solidFill>
              </a:rPr>
            </a:br>
            <a:r>
              <a:rPr lang="ru-RU" sz="1400">
                <a:solidFill>
                  <a:srgbClr val="FFFF00"/>
                </a:solidFill>
              </a:rPr>
              <a:t>• Комплект измерительных и чертежных принадлежностей</a:t>
            </a:r>
            <a:br>
              <a:rPr lang="ru-RU" sz="1400">
                <a:solidFill>
                  <a:srgbClr val="FFFF00"/>
                </a:solidFill>
              </a:rPr>
            </a:br>
            <a:r>
              <a:rPr lang="ru-RU" sz="1400">
                <a:solidFill>
                  <a:srgbClr val="FFFF00"/>
                </a:solidFill>
              </a:rPr>
              <a:t>• Комплект инструментов</a:t>
            </a:r>
            <a:br>
              <a:rPr lang="ru-RU" sz="1400">
                <a:solidFill>
                  <a:srgbClr val="FFFF00"/>
                </a:solidFill>
              </a:rPr>
            </a:br>
            <a:r>
              <a:rPr lang="ru-RU" sz="1400">
                <a:solidFill>
                  <a:srgbClr val="FFFF00"/>
                </a:solidFill>
              </a:rPr>
              <a:t>• Комплект тонкого инструмента</a:t>
            </a:r>
            <a:br>
              <a:rPr lang="ru-RU" sz="1400">
                <a:solidFill>
                  <a:srgbClr val="FFFF00"/>
                </a:solidFill>
              </a:rPr>
            </a:br>
            <a:r>
              <a:rPr lang="ru-RU" sz="1400">
                <a:solidFill>
                  <a:srgbClr val="FFFF00"/>
                </a:solidFill>
              </a:rPr>
              <a:t>• Набор для изъятия запаховых следов</a:t>
            </a:r>
            <a:br>
              <a:rPr lang="ru-RU" sz="1400">
                <a:solidFill>
                  <a:srgbClr val="FFFF00"/>
                </a:solidFill>
              </a:rPr>
            </a:br>
            <a:r>
              <a:rPr lang="ru-RU" sz="1400">
                <a:solidFill>
                  <a:srgbClr val="FFFF00"/>
                </a:solidFill>
              </a:rPr>
              <a:t>• Медицинский набор</a:t>
            </a:r>
            <a:br>
              <a:rPr lang="ru-RU" sz="1400">
                <a:solidFill>
                  <a:srgbClr val="FFFF00"/>
                </a:solidFill>
              </a:rPr>
            </a:br>
            <a:r>
              <a:rPr lang="ru-RU" sz="1400">
                <a:solidFill>
                  <a:srgbClr val="FFFF00"/>
                </a:solidFill>
              </a:rPr>
              <a:t>• Цифровой фотоаппарат</a:t>
            </a:r>
            <a:br>
              <a:rPr lang="ru-RU" sz="1400">
                <a:solidFill>
                  <a:srgbClr val="FFFF00"/>
                </a:solidFill>
              </a:rPr>
            </a:br>
            <a:r>
              <a:rPr lang="ru-RU" sz="1400">
                <a:solidFill>
                  <a:srgbClr val="FFFF00"/>
                </a:solidFill>
              </a:rPr>
              <a:t>• Принадлежности для фотографирования</a:t>
            </a:r>
            <a:br>
              <a:rPr lang="ru-RU" sz="1400">
                <a:solidFill>
                  <a:srgbClr val="FFFF00"/>
                </a:solidFill>
              </a:rPr>
            </a:br>
            <a:r>
              <a:rPr lang="ru-RU" sz="1400">
                <a:solidFill>
                  <a:srgbClr val="FFFF00"/>
                </a:solidFill>
              </a:rPr>
              <a:t/>
            </a:r>
            <a:br>
              <a:rPr lang="ru-RU" sz="1400">
                <a:solidFill>
                  <a:srgbClr val="FFFF00"/>
                </a:solidFill>
              </a:rPr>
            </a:br>
            <a:endParaRPr lang="ru-RU" sz="1400">
              <a:solidFill>
                <a:srgbClr val="FFFF00"/>
              </a:solidFill>
            </a:endParaRPr>
          </a:p>
        </p:txBody>
      </p:sp>
    </p:spTree>
    <p:extLst>
      <p:ext uri="{BB962C8B-B14F-4D97-AF65-F5344CB8AC3E}">
        <p14:creationId xmlns:p14="http://schemas.microsoft.com/office/powerpoint/2010/main" val="404795738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ChangeArrowheads="1"/>
          </p:cNvSpPr>
          <p:nvPr/>
        </p:nvSpPr>
        <p:spPr bwMode="auto">
          <a:xfrm>
            <a:off x="611188" y="260350"/>
            <a:ext cx="81391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Унифицированный криминалистический чемодан "Эксперт-леди"</a:t>
            </a:r>
          </a:p>
          <a:p>
            <a:pPr eaLnBrk="0" hangingPunct="0"/>
            <a:endParaRPr lang="ru-RU">
              <a:solidFill>
                <a:srgbClr val="FFFF00"/>
              </a:solidFill>
              <a:latin typeface="Arial" charset="0"/>
            </a:endParaRPr>
          </a:p>
        </p:txBody>
      </p:sp>
      <p:pic>
        <p:nvPicPr>
          <p:cNvPr id="133125" name="Picture 5" descr="Унифицированный криминалистический чемодан &quot;Эксперт-лед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92150"/>
            <a:ext cx="332422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6"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60800"/>
            <a:ext cx="15938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descr="IMG_1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052513"/>
            <a:ext cx="39290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Picture 8" descr="IMG_11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3789363"/>
            <a:ext cx="3840162"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0906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ChangeArrowheads="1"/>
          </p:cNvSpPr>
          <p:nvPr/>
        </p:nvSpPr>
        <p:spPr bwMode="auto">
          <a:xfrm>
            <a:off x="1476375" y="333375"/>
            <a:ext cx="6234113"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Чемодан эксперта-криминалиста “Профессионал”</a:t>
            </a:r>
          </a:p>
          <a:p>
            <a:pPr eaLnBrk="0" hangingPunct="0"/>
            <a:endParaRPr lang="ru-RU">
              <a:solidFill>
                <a:srgbClr val="FFFF00"/>
              </a:solidFill>
              <a:latin typeface="Arial" charset="0"/>
            </a:endParaRPr>
          </a:p>
        </p:txBody>
      </p:sp>
      <p:pic>
        <p:nvPicPr>
          <p:cNvPr id="134149" name="Picture 5" descr="Чемодан эксперта-криминалиста “Профессиона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81075"/>
            <a:ext cx="386715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Rectangle 6"/>
          <p:cNvSpPr>
            <a:spLocks noChangeArrowheads="1"/>
          </p:cNvSpPr>
          <p:nvPr/>
        </p:nvSpPr>
        <p:spPr bwMode="auto">
          <a:xfrm>
            <a:off x="4859338" y="1341438"/>
            <a:ext cx="38163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solidFill>
                  <a:srgbClr val="FFFF00"/>
                </a:solidFill>
              </a:rPr>
              <a:t>Чемодан эксперта криминалиста </a:t>
            </a:r>
            <a:r>
              <a:rPr lang="ru-RU" b="1">
                <a:solidFill>
                  <a:srgbClr val="FFFF00"/>
                </a:solidFill>
              </a:rPr>
              <a:t>“Профессионал”</a:t>
            </a:r>
            <a:r>
              <a:rPr lang="ru-RU">
                <a:solidFill>
                  <a:srgbClr val="FFFF00"/>
                </a:solidFill>
              </a:rPr>
              <a:t> предназначен для выявления и сбора вещественных доказательств на месте происшествия для последующего проведения экспертиз и исследований. Корпус чемодана изготовлен из черного текстурированного сополимера с удобной ручкой и запирающимися замками.</a:t>
            </a:r>
            <a:br>
              <a:rPr lang="ru-RU">
                <a:solidFill>
                  <a:srgbClr val="FFFF00"/>
                </a:solidFill>
              </a:rPr>
            </a:br>
            <a:r>
              <a:rPr lang="ru-RU">
                <a:solidFill>
                  <a:srgbClr val="FFFF00"/>
                </a:solidFill>
              </a:rPr>
              <a:t/>
            </a:r>
            <a:br>
              <a:rPr lang="ru-RU">
                <a:solidFill>
                  <a:srgbClr val="FFFF00"/>
                </a:solidFill>
              </a:rPr>
            </a:br>
            <a:endParaRPr lang="ru-RU">
              <a:solidFill>
                <a:srgbClr val="FFFF00"/>
              </a:solidFill>
            </a:endParaRPr>
          </a:p>
        </p:txBody>
      </p:sp>
    </p:spTree>
    <p:extLst>
      <p:ext uri="{BB962C8B-B14F-4D97-AF65-F5344CB8AC3E}">
        <p14:creationId xmlns:p14="http://schemas.microsoft.com/office/powerpoint/2010/main" val="34518777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ChangeArrowheads="1"/>
          </p:cNvSpPr>
          <p:nvPr/>
        </p:nvSpPr>
        <p:spPr bwMode="auto">
          <a:xfrm>
            <a:off x="900113" y="333375"/>
            <a:ext cx="7696200"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Чемодан. Комплект для осмотра трупа на месте обнаружения.</a:t>
            </a:r>
          </a:p>
          <a:p>
            <a:pPr eaLnBrk="0" hangingPunct="0"/>
            <a:endParaRPr lang="ru-RU">
              <a:solidFill>
                <a:srgbClr val="FFFF00"/>
              </a:solidFill>
              <a:latin typeface="Arial" charset="0"/>
            </a:endParaRPr>
          </a:p>
        </p:txBody>
      </p:sp>
      <p:pic>
        <p:nvPicPr>
          <p:cNvPr id="135173" name="Picture 5" descr="Чемодан. Комплект для осмотра трупа на месте обнаруж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25538"/>
            <a:ext cx="404018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6"/>
          <p:cNvSpPr>
            <a:spLocks noChangeArrowheads="1"/>
          </p:cNvSpPr>
          <p:nvPr/>
        </p:nvSpPr>
        <p:spPr bwMode="auto">
          <a:xfrm>
            <a:off x="5148263" y="1412875"/>
            <a:ext cx="33655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a:solidFill>
                  <a:srgbClr val="FFFF00"/>
                </a:solidFill>
              </a:rPr>
              <a:t>Комплект предназначен для проведения осмотра трупа на месте его обнаружения. Состав комплекта позволяет проводить необходимые при осмотре действия с применением основных методик в безопасных и удобных для эксперта условиях. Комплект собран в единую укладку, которая обеспечивает удобство переноски, полную герметичность, сохранность и легкую отмываемость.</a:t>
            </a:r>
          </a:p>
        </p:txBody>
      </p:sp>
    </p:spTree>
    <p:extLst>
      <p:ext uri="{BB962C8B-B14F-4D97-AF65-F5344CB8AC3E}">
        <p14:creationId xmlns:p14="http://schemas.microsoft.com/office/powerpoint/2010/main" val="893573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0825" y="363538"/>
            <a:ext cx="8691563" cy="11557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ru-RU" sz="1000">
                <a:solidFill>
                  <a:srgbClr val="FFFF00"/>
                </a:solidFill>
                <a:latin typeface="Arial" pitchFamily="34" charset="0"/>
                <a:cs typeface="Times New Roman" pitchFamily="18" charset="0"/>
              </a:rPr>
              <a:t>          </a:t>
            </a:r>
            <a:r>
              <a:rPr lang="ru-RU" sz="1400">
                <a:solidFill>
                  <a:srgbClr val="FFFF00"/>
                </a:solidFill>
                <a:latin typeface="Arial" pitchFamily="34" charset="0"/>
                <a:cs typeface="Times New Roman" pitchFamily="18" charset="0"/>
              </a:rPr>
              <a:t>Приложение № 1 </a:t>
            </a:r>
            <a:endParaRPr lang="ru-RU" sz="1000">
              <a:solidFill>
                <a:srgbClr val="FFFF00"/>
              </a:solidFill>
              <a:latin typeface="Arial" pitchFamily="34" charset="0"/>
            </a:endParaRPr>
          </a:p>
          <a:p>
            <a:pPr algn="ctr" eaLnBrk="0" hangingPunct="0"/>
            <a:r>
              <a:rPr lang="ru-RU" sz="1400">
                <a:solidFill>
                  <a:srgbClr val="FFFF00"/>
                </a:solidFill>
                <a:latin typeface="Arial" pitchFamily="34" charset="0"/>
                <a:cs typeface="Times New Roman" pitchFamily="18" charset="0"/>
              </a:rPr>
              <a:t>к Инструкции по организации использования  экспертно-криминалистических учетов органов внутренних дел </a:t>
            </a:r>
            <a:endParaRPr lang="ru-RU" sz="1000">
              <a:solidFill>
                <a:srgbClr val="FFFF00"/>
              </a:solidFill>
              <a:latin typeface="Arial" pitchFamily="34" charset="0"/>
            </a:endParaRPr>
          </a:p>
          <a:p>
            <a:pPr algn="ctr" eaLnBrk="0" hangingPunct="0"/>
            <a:r>
              <a:rPr lang="ru-RU" sz="1400" b="1">
                <a:solidFill>
                  <a:srgbClr val="FFFF00"/>
                </a:solidFill>
                <a:latin typeface="Arial" pitchFamily="34" charset="0"/>
                <a:cs typeface="Times New Roman" pitchFamily="18" charset="0"/>
              </a:rPr>
              <a:t>Журнал регистрации </a:t>
            </a:r>
            <a:endParaRPr lang="ru-RU" sz="1400" b="1">
              <a:solidFill>
                <a:srgbClr val="FFFF00"/>
              </a:solidFill>
              <a:latin typeface="Arial" pitchFamily="34" charset="0"/>
            </a:endParaRPr>
          </a:p>
          <a:p>
            <a:pPr algn="ctr" eaLnBrk="0" hangingPunct="0"/>
            <a:r>
              <a:rPr lang="ru-RU" sz="1400" b="1">
                <a:solidFill>
                  <a:srgbClr val="FFFF00"/>
                </a:solidFill>
                <a:latin typeface="Arial" pitchFamily="34" charset="0"/>
                <a:cs typeface="Times New Roman" pitchFamily="18" charset="0"/>
              </a:rPr>
              <a:t>объектов, поступивших на экспертно-криминалистический учет </a:t>
            </a:r>
            <a:endParaRPr lang="ru-RU" sz="1400" b="1">
              <a:solidFill>
                <a:srgbClr val="FFFF00"/>
              </a:solidFill>
              <a:latin typeface="Arial" pitchFamily="34" charset="0"/>
            </a:endParaRPr>
          </a:p>
          <a:p>
            <a:pPr algn="ctr" eaLnBrk="0" hangingPunct="0"/>
            <a:endParaRPr lang="ru-RU" sz="1400" b="1">
              <a:solidFill>
                <a:srgbClr val="FFFF00"/>
              </a:solidFill>
              <a:latin typeface="Arial" pitchFamily="34" charset="0"/>
            </a:endParaRPr>
          </a:p>
        </p:txBody>
      </p:sp>
      <p:graphicFrame>
        <p:nvGraphicFramePr>
          <p:cNvPr id="98307" name="Group 3"/>
          <p:cNvGraphicFramePr>
            <a:graphicFrameLocks noGrp="1"/>
          </p:cNvGraphicFramePr>
          <p:nvPr/>
        </p:nvGraphicFramePr>
        <p:xfrm>
          <a:off x="179388" y="1628775"/>
          <a:ext cx="8593137" cy="609600"/>
        </p:xfrm>
        <a:graphic>
          <a:graphicData uri="http://schemas.openxmlformats.org/drawingml/2006/table">
            <a:tbl>
              <a:tblPr/>
              <a:tblGrid>
                <a:gridCol w="8593137"/>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(наименование вида экспертно-криминалистического учета)</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(Наименование подразделения)</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8315" name="Rectangle 11"/>
          <p:cNvSpPr>
            <a:spLocks noChangeArrowheads="1"/>
          </p:cNvSpPr>
          <p:nvPr/>
        </p:nvSpPr>
        <p:spPr bwMode="auto">
          <a:xfrm>
            <a:off x="227013" y="2243138"/>
            <a:ext cx="22621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sz="1400" u="sng">
                <a:solidFill>
                  <a:srgbClr val="FFFF00"/>
                </a:solidFill>
                <a:latin typeface="Arial" pitchFamily="34" charset="0"/>
                <a:ea typeface="Times New Roman" pitchFamily="18" charset="0"/>
                <a:cs typeface="Baltica" charset="0"/>
              </a:rPr>
              <a:t>Первая страница разворота</a:t>
            </a:r>
            <a:endParaRPr lang="ru-RU" sz="1400">
              <a:solidFill>
                <a:srgbClr val="FFFF00"/>
              </a:solidFill>
              <a:latin typeface="Arial" pitchFamily="34" charset="0"/>
              <a:ea typeface="Times New Roman" pitchFamily="18" charset="0"/>
              <a:cs typeface="Baltica" charset="0"/>
            </a:endParaRPr>
          </a:p>
          <a:p>
            <a:pPr eaLnBrk="0" hangingPunct="0"/>
            <a:endParaRPr lang="ru-RU" sz="1400">
              <a:latin typeface="Arial" pitchFamily="34" charset="0"/>
              <a:ea typeface="Times New Roman" pitchFamily="18" charset="0"/>
              <a:cs typeface="Baltica" charset="0"/>
            </a:endParaRPr>
          </a:p>
        </p:txBody>
      </p:sp>
      <p:graphicFrame>
        <p:nvGraphicFramePr>
          <p:cNvPr id="98316" name="Group 12"/>
          <p:cNvGraphicFramePr>
            <a:graphicFrameLocks noGrp="1"/>
          </p:cNvGraphicFramePr>
          <p:nvPr/>
        </p:nvGraphicFramePr>
        <p:xfrm>
          <a:off x="227013" y="2776538"/>
          <a:ext cx="8593137" cy="1249680"/>
        </p:xfrm>
        <a:graphic>
          <a:graphicData uri="http://schemas.openxmlformats.org/drawingml/2006/table">
            <a:tbl>
              <a:tblPr/>
              <a:tblGrid>
                <a:gridCol w="765175"/>
                <a:gridCol w="1498600"/>
                <a:gridCol w="1666875"/>
                <a:gridCol w="1504950"/>
                <a:gridCol w="1492250"/>
                <a:gridCol w="1665287"/>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п/п</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ИК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объекта учета</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Орган,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изъявший и представивший объект учета</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дела, материала</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(ст. УК РФ, событие)</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поступле-ния объекта </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ЭКП,</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исследования</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1</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2</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3</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4</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5</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6</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8339" name="Rectangle 35"/>
          <p:cNvSpPr>
            <a:spLocks noChangeArrowheads="1"/>
          </p:cNvSpPr>
          <p:nvPr/>
        </p:nvSpPr>
        <p:spPr bwMode="auto">
          <a:xfrm>
            <a:off x="227013" y="4011613"/>
            <a:ext cx="3840162"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274638" algn="r"/>
                <a:tab pos="2970213" algn="ctr"/>
                <a:tab pos="5940425" algn="r"/>
              </a:tabLst>
            </a:pPr>
            <a:r>
              <a:rPr lang="ru-RU" sz="1400">
                <a:solidFill>
                  <a:srgbClr val="FFFF00"/>
                </a:solidFill>
                <a:latin typeface="Arial" pitchFamily="34" charset="0"/>
                <a:cs typeface="Times New Roman" pitchFamily="18" charset="0"/>
              </a:rPr>
              <a:t>(размер 205х290)</a:t>
            </a:r>
            <a:endParaRPr lang="ru-RU" sz="1400">
              <a:solidFill>
                <a:srgbClr val="FFFF00"/>
              </a:solidFill>
              <a:latin typeface="Arial" pitchFamily="34" charset="0"/>
            </a:endParaRPr>
          </a:p>
          <a:p>
            <a:pPr eaLnBrk="0" hangingPunct="0">
              <a:tabLst>
                <a:tab pos="274638" algn="r"/>
                <a:tab pos="2970213" algn="ctr"/>
                <a:tab pos="5940425" algn="r"/>
              </a:tabLst>
            </a:pPr>
            <a:r>
              <a:rPr lang="ru-RU" sz="1400" u="sng">
                <a:solidFill>
                  <a:srgbClr val="FFFF00"/>
                </a:solidFill>
                <a:latin typeface="Arial" pitchFamily="34" charset="0"/>
                <a:cs typeface="Times New Roman" pitchFamily="18" charset="0"/>
              </a:rPr>
              <a:t>Вторая страница разворота</a:t>
            </a:r>
            <a:endParaRPr lang="ru-RU" sz="1400">
              <a:solidFill>
                <a:srgbClr val="FFFF00"/>
              </a:solidFill>
              <a:latin typeface="Arial" pitchFamily="34" charset="0"/>
            </a:endParaRPr>
          </a:p>
          <a:p>
            <a:pPr eaLnBrk="0" hangingPunct="0">
              <a:tabLst>
                <a:tab pos="274638" algn="r"/>
                <a:tab pos="2970213" algn="ctr"/>
                <a:tab pos="5940425" algn="r"/>
              </a:tabLst>
            </a:pPr>
            <a:endParaRPr lang="ru-RU" sz="1400">
              <a:latin typeface="Arial" pitchFamily="34" charset="0"/>
            </a:endParaRPr>
          </a:p>
        </p:txBody>
      </p:sp>
      <p:graphicFrame>
        <p:nvGraphicFramePr>
          <p:cNvPr id="98340" name="Group 36"/>
          <p:cNvGraphicFramePr>
            <a:graphicFrameLocks noGrp="1"/>
          </p:cNvGraphicFramePr>
          <p:nvPr/>
        </p:nvGraphicFramePr>
        <p:xfrm>
          <a:off x="227013" y="4603750"/>
          <a:ext cx="8593137" cy="1463040"/>
        </p:xfrm>
        <a:graphic>
          <a:graphicData uri="http://schemas.openxmlformats.org/drawingml/2006/table">
            <a:tbl>
              <a:tblPr/>
              <a:tblGrid>
                <a:gridCol w="1674812"/>
                <a:gridCol w="1757363"/>
                <a:gridCol w="1771650"/>
                <a:gridCol w="2057400"/>
                <a:gridCol w="1331912"/>
              </a:tblGrid>
              <a:tr h="2746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Результаты проверки</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Кому направлены  экземпляры ИК (объекты учета),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и № исх.</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Кому                 направлены справки о результатах проверки,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и исх. №</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и основание снятия объектов с учета</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Сведения об установленном лице (объекте)</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Номера совпавших ИК</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tc vMerge="1">
                  <a:txBody>
                    <a:bodyPr/>
                    <a:lstStyle/>
                    <a:p>
                      <a:endParaRPr lang="ru-RU"/>
                    </a:p>
                  </a:txBody>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7</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8</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9</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10</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11</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8362" name="Rectangle 58"/>
          <p:cNvSpPr>
            <a:spLocks noChangeArrowheads="1"/>
          </p:cNvSpPr>
          <p:nvPr/>
        </p:nvSpPr>
        <p:spPr bwMode="auto">
          <a:xfrm>
            <a:off x="323850" y="6294438"/>
            <a:ext cx="154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tabLst>
                <a:tab pos="449263" algn="l"/>
                <a:tab pos="5581650" algn="l"/>
              </a:tabLst>
            </a:pPr>
            <a:r>
              <a:rPr lang="ru-RU" sz="1400">
                <a:solidFill>
                  <a:srgbClr val="FFFF00"/>
                </a:solidFill>
                <a:latin typeface="Arial" pitchFamily="34" charset="0"/>
                <a:cs typeface="Times New Roman" pitchFamily="18" charset="0"/>
              </a:rPr>
              <a:t>(размер 205х290)</a:t>
            </a:r>
            <a:endParaRPr lang="ru-RU" sz="1400">
              <a:solidFill>
                <a:srgbClr val="FFFF00"/>
              </a:solidFill>
              <a:latin typeface="Arial" pitchFamily="34" charset="0"/>
            </a:endParaRPr>
          </a:p>
        </p:txBody>
      </p:sp>
    </p:spTree>
    <p:extLst>
      <p:ext uri="{BB962C8B-B14F-4D97-AF65-F5344CB8AC3E}">
        <p14:creationId xmlns:p14="http://schemas.microsoft.com/office/powerpoint/2010/main" val="1344263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ChangeArrowheads="1"/>
          </p:cNvSpPr>
          <p:nvPr/>
        </p:nvSpPr>
        <p:spPr bwMode="auto">
          <a:xfrm>
            <a:off x="900113" y="333375"/>
            <a:ext cx="7402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Набор для выявления следов крови на месте происшествия</a:t>
            </a:r>
          </a:p>
        </p:txBody>
      </p:sp>
      <p:pic>
        <p:nvPicPr>
          <p:cNvPr id="136197" name="Picture 5" descr="Набор для выявления следов крови на месте происшеств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765175"/>
            <a:ext cx="511492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6"/>
          <p:cNvSpPr>
            <a:spLocks noChangeArrowheads="1"/>
          </p:cNvSpPr>
          <p:nvPr/>
        </p:nvSpPr>
        <p:spPr bwMode="auto">
          <a:xfrm>
            <a:off x="1692275" y="4365625"/>
            <a:ext cx="70199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a:solidFill>
                  <a:srgbClr val="FFFF00"/>
                </a:solidFill>
              </a:rPr>
              <a:t>Данный набор содержит все необходимые комплектующие для выявления следов крови в полевых условиях. Используемая методика не разрушает следы, что позволяет проводить их дальнейшее исследование в лаборатории. Преимущество этого набора состоит в том, что все реагенты представлены в твердом состоянии, реагенты упакованы в запаянные стеклянные ампулы в количестве, необходимом для проведения теста. </a:t>
            </a:r>
          </a:p>
        </p:txBody>
      </p:sp>
    </p:spTree>
    <p:extLst>
      <p:ext uri="{BB962C8B-B14F-4D97-AF65-F5344CB8AC3E}">
        <p14:creationId xmlns:p14="http://schemas.microsoft.com/office/powerpoint/2010/main" val="17815484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ChangeArrowheads="1"/>
          </p:cNvSpPr>
          <p:nvPr/>
        </p:nvSpPr>
        <p:spPr bwMode="auto">
          <a:xfrm>
            <a:off x="2051050" y="333375"/>
            <a:ext cx="5318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"Универсальный 101" исследовательский набор </a:t>
            </a:r>
          </a:p>
        </p:txBody>
      </p:sp>
      <p:pic>
        <p:nvPicPr>
          <p:cNvPr id="137221" name="Рисунок 3" descr="Описание: http://www.krimo.ru/new/new/images/b10_o_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40894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Rectangle 6"/>
          <p:cNvSpPr>
            <a:spLocks noChangeArrowheads="1"/>
          </p:cNvSpPr>
          <p:nvPr/>
        </p:nvSpPr>
        <p:spPr bwMode="auto">
          <a:xfrm>
            <a:off x="5003800" y="1773238"/>
            <a:ext cx="3792538" cy="4486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solidFill>
                  <a:srgbClr val="FFFF00"/>
                </a:solidFill>
              </a:rPr>
              <a:t>Многофункциональный исследовательский набор был разработан для быстрого и полного исследования места преступления. В него входят самые современные материалы для выявления скрытых отпечатков пальцев, а также инструменты и материалы для изготовления слепков со следов, оставленных инструментами и другими орудиями. Также в набор включены различные приспособления для хранения и защиты улик с места преступления.</a:t>
            </a:r>
          </a:p>
        </p:txBody>
      </p:sp>
    </p:spTree>
    <p:extLst>
      <p:ext uri="{BB962C8B-B14F-4D97-AF65-F5344CB8AC3E}">
        <p14:creationId xmlns:p14="http://schemas.microsoft.com/office/powerpoint/2010/main" val="73746437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323850" y="333375"/>
            <a:ext cx="2586038"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solidFill>
                  <a:srgbClr val="FFFF00"/>
                </a:solidFill>
              </a:rPr>
              <a:t>Обозреватель места преступления «</a:t>
            </a:r>
            <a:r>
              <a:rPr lang="en-US" b="1">
                <a:solidFill>
                  <a:srgbClr val="FFFF00"/>
                </a:solidFill>
              </a:rPr>
              <a:t>RUVIS</a:t>
            </a:r>
            <a:r>
              <a:rPr lang="ru-RU" b="1">
                <a:solidFill>
                  <a:srgbClr val="FFFF00"/>
                </a:solidFill>
              </a:rPr>
              <a:t>»  (система формирования изображения по отраженному ультрафиолетовому излучению).</a:t>
            </a:r>
          </a:p>
        </p:txBody>
      </p:sp>
      <p:pic>
        <p:nvPicPr>
          <p:cNvPr id="138245" name="Picture 5" descr="Обозреватель места преступления RUVIS, набор Масте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404813"/>
            <a:ext cx="4537075"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6" descr="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141663"/>
            <a:ext cx="3200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Rectangle 7"/>
          <p:cNvSpPr>
            <a:spLocks noChangeArrowheads="1"/>
          </p:cNvSpPr>
          <p:nvPr/>
        </p:nvSpPr>
        <p:spPr bwMode="auto">
          <a:xfrm>
            <a:off x="1979613" y="4652963"/>
            <a:ext cx="69072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solidFill>
                  <a:srgbClr val="FFFF00"/>
                </a:solidFill>
              </a:rPr>
              <a:t>Обозреватель места преступления «RUVIS» использует технологию формирования изображения по отражённому ультрафиолетовому излучению, известную под аббревиатурой RUVIS, чтобы определять местонахождение на большинстве непористых поверхностей скрытых отпечатков пальца, которые являются невидимыми для невооружённого глаза. </a:t>
            </a:r>
          </a:p>
        </p:txBody>
      </p:sp>
    </p:spTree>
    <p:extLst>
      <p:ext uri="{BB962C8B-B14F-4D97-AF65-F5344CB8AC3E}">
        <p14:creationId xmlns:p14="http://schemas.microsoft.com/office/powerpoint/2010/main" val="358397707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ChangeArrowheads="1"/>
          </p:cNvSpPr>
          <p:nvPr/>
        </p:nvSpPr>
        <p:spPr bwMode="auto">
          <a:xfrm>
            <a:off x="2195513" y="333375"/>
            <a:ext cx="5891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Источник экспертного света «Gold Panther FAL 2000»</a:t>
            </a:r>
            <a:r>
              <a:rPr lang="ru-RU"/>
              <a:t> </a:t>
            </a:r>
          </a:p>
        </p:txBody>
      </p:sp>
      <p:pic>
        <p:nvPicPr>
          <p:cNvPr id="139269" name="Picture 5" descr="ind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81075"/>
            <a:ext cx="23907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descr="Пантер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981075"/>
            <a:ext cx="251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7" descr="Фильтры к пантер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981075"/>
            <a:ext cx="12858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descr="ind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644900"/>
            <a:ext cx="23907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3" name="Rectangle 9"/>
          <p:cNvSpPr>
            <a:spLocks noChangeArrowheads="1"/>
          </p:cNvSpPr>
          <p:nvPr/>
        </p:nvSpPr>
        <p:spPr bwMode="auto">
          <a:xfrm>
            <a:off x="468313" y="5734050"/>
            <a:ext cx="29797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i="1">
                <a:solidFill>
                  <a:srgbClr val="FFFF00"/>
                </a:solidFill>
              </a:rPr>
              <a:t>Выявление следов ног</a:t>
            </a:r>
            <a:r>
              <a:rPr lang="ru-RU"/>
              <a:t> </a:t>
            </a:r>
          </a:p>
        </p:txBody>
      </p:sp>
      <p:pic>
        <p:nvPicPr>
          <p:cNvPr id="139274" name="Picture 10" descr="Раб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2492375"/>
            <a:ext cx="33432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Rectangle 11"/>
          <p:cNvSpPr>
            <a:spLocks noChangeArrowheads="1"/>
          </p:cNvSpPr>
          <p:nvPr/>
        </p:nvSpPr>
        <p:spPr bwMode="auto">
          <a:xfrm>
            <a:off x="4859338" y="5373688"/>
            <a:ext cx="4046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i="1">
                <a:solidFill>
                  <a:srgbClr val="FFFF00"/>
                </a:solidFill>
              </a:rPr>
              <a:t>Выявление следов пальцев рук</a:t>
            </a:r>
            <a:r>
              <a:rPr lang="ru-RU"/>
              <a:t> </a:t>
            </a:r>
          </a:p>
        </p:txBody>
      </p:sp>
    </p:spTree>
    <p:extLst>
      <p:ext uri="{BB962C8B-B14F-4D97-AF65-F5344CB8AC3E}">
        <p14:creationId xmlns:p14="http://schemas.microsoft.com/office/powerpoint/2010/main" val="407461615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l="3020" t="7954" r="58556" b="41399"/>
          <a:stretch>
            <a:fillRect/>
          </a:stretch>
        </p:blipFill>
        <p:spPr bwMode="auto">
          <a:xfrm>
            <a:off x="468313" y="333375"/>
            <a:ext cx="345598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Rectangle 5"/>
          <p:cNvSpPr>
            <a:spLocks noChangeArrowheads="1"/>
          </p:cNvSpPr>
          <p:nvPr/>
        </p:nvSpPr>
        <p:spPr bwMode="auto">
          <a:xfrm>
            <a:off x="4284663" y="333375"/>
            <a:ext cx="348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3D сканер ZScanner 700 CX</a:t>
            </a:r>
            <a:r>
              <a:rPr lang="ru-RU"/>
              <a:t> </a:t>
            </a:r>
          </a:p>
        </p:txBody>
      </p:sp>
      <p:pic>
        <p:nvPicPr>
          <p:cNvPr id="140294" name="Рисунок 2" descr="http://3d.globatek.ru/images/Z700CX4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349500"/>
            <a:ext cx="40671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Rectangle 7"/>
          <p:cNvSpPr>
            <a:spLocks noChangeArrowheads="1"/>
          </p:cNvSpPr>
          <p:nvPr/>
        </p:nvSpPr>
        <p:spPr bwMode="auto">
          <a:xfrm>
            <a:off x="2627313" y="5445125"/>
            <a:ext cx="58277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a:solidFill>
                  <a:srgbClr val="FFFF00"/>
                </a:solidFill>
              </a:rPr>
              <a:t>Образец получения </a:t>
            </a:r>
            <a:r>
              <a:rPr lang="ru-RU" b="1" i="1">
                <a:solidFill>
                  <a:srgbClr val="FFFF00"/>
                </a:solidFill>
              </a:rPr>
              <a:t>трехмерной модели следа обнаруженного при осмотре места происшествия.</a:t>
            </a:r>
          </a:p>
        </p:txBody>
      </p:sp>
    </p:spTree>
    <p:extLst>
      <p:ext uri="{BB962C8B-B14F-4D97-AF65-F5344CB8AC3E}">
        <p14:creationId xmlns:p14="http://schemas.microsoft.com/office/powerpoint/2010/main" val="245793995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ChangeArrowheads="1"/>
          </p:cNvSpPr>
          <p:nvPr/>
        </p:nvSpPr>
        <p:spPr bwMode="auto">
          <a:xfrm>
            <a:off x="4356100" y="404813"/>
            <a:ext cx="42767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rPr>
              <a:t>Модели электронных </a:t>
            </a:r>
            <a:r>
              <a:rPr lang="en-US" b="1" i="1">
                <a:solidFill>
                  <a:srgbClr val="FFFF00"/>
                </a:solidFill>
              </a:rPr>
              <a:t>USB-</a:t>
            </a:r>
            <a:r>
              <a:rPr lang="ru-RU" b="1" i="1">
                <a:solidFill>
                  <a:srgbClr val="FFFF00"/>
                </a:solidFill>
              </a:rPr>
              <a:t>микроскопов кафедры криминалистики Ростовского юридического института МВД России для проведения криминалистических исследований в лабораторных условиях.</a:t>
            </a:r>
          </a:p>
        </p:txBody>
      </p:sp>
      <p:pic>
        <p:nvPicPr>
          <p:cNvPr id="141317" name="Picture 5" descr="usb_digimicro_1_3mp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308768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6" descr="Снимок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43438" y="2781300"/>
            <a:ext cx="326231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1225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Снимок7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35274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descr="Снимо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565400"/>
            <a:ext cx="32734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Rectangle 6"/>
          <p:cNvSpPr>
            <a:spLocks noChangeArrowheads="1"/>
          </p:cNvSpPr>
          <p:nvPr/>
        </p:nvSpPr>
        <p:spPr bwMode="auto">
          <a:xfrm>
            <a:off x="4356100" y="404813"/>
            <a:ext cx="449262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rPr>
              <a:t>Модели электронных микроскопов кафедры криминалистики Ростовского юридического института МВД России для проведения криминалистических исследований в « полевых условиях».</a:t>
            </a:r>
          </a:p>
        </p:txBody>
      </p:sp>
      <p:pic>
        <p:nvPicPr>
          <p:cNvPr id="142343" name="Picture 7" descr="Снимок777"/>
          <p:cNvPicPr>
            <a:picLocks noChangeAspect="1" noChangeArrowheads="1"/>
          </p:cNvPicPr>
          <p:nvPr/>
        </p:nvPicPr>
        <p:blipFill>
          <a:blip r:embed="rId4" cstate="print">
            <a:extLst>
              <a:ext uri="{28A0092B-C50C-407E-A947-70E740481C1C}">
                <a14:useLocalDpi xmlns:a14="http://schemas.microsoft.com/office/drawing/2010/main" val="0"/>
              </a:ext>
            </a:extLst>
          </a:blip>
          <a:srcRect t="15919" r="64870"/>
          <a:stretch>
            <a:fillRect/>
          </a:stretch>
        </p:blipFill>
        <p:spPr bwMode="auto">
          <a:xfrm>
            <a:off x="2268538" y="3716338"/>
            <a:ext cx="2479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5844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descr="IMG_05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0350"/>
            <a:ext cx="46386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Rectangle 6"/>
          <p:cNvSpPr>
            <a:spLocks noChangeArrowheads="1"/>
          </p:cNvSpPr>
          <p:nvPr/>
        </p:nvSpPr>
        <p:spPr bwMode="auto">
          <a:xfrm>
            <a:off x="4859338" y="966788"/>
            <a:ext cx="4097337"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Микроскопическое исследование капсюля на шляпке гильзы с использованием </a:t>
            </a:r>
            <a:r>
              <a:rPr lang="en-US" b="1" i="1">
                <a:solidFill>
                  <a:srgbClr val="FFFF00"/>
                </a:solidFill>
                <a:latin typeface="Arial" charset="0"/>
                <a:cs typeface="Times New Roman" pitchFamily="18" charset="0"/>
              </a:rPr>
              <a:t>USB</a:t>
            </a:r>
            <a:r>
              <a:rPr lang="ru-RU" b="1" i="1">
                <a:solidFill>
                  <a:srgbClr val="FFFF00"/>
                </a:solidFill>
                <a:latin typeface="Arial" charset="0"/>
                <a:cs typeface="Times New Roman" pitchFamily="18" charset="0"/>
              </a:rPr>
              <a:t>-микроскопа с 400х увеличением.</a:t>
            </a:r>
            <a:r>
              <a:rPr lang="ru-RU" b="1" i="1">
                <a:solidFill>
                  <a:srgbClr val="000000"/>
                </a:solidFill>
                <a:latin typeface="Arial" charset="0"/>
                <a:cs typeface="Times New Roman" pitchFamily="18" charset="0"/>
              </a:rPr>
              <a:t> </a:t>
            </a:r>
            <a:endParaRPr lang="ru-RU">
              <a:latin typeface="Arial" charset="0"/>
            </a:endParaRPr>
          </a:p>
        </p:txBody>
      </p:sp>
      <p:pic>
        <p:nvPicPr>
          <p:cNvPr id="227335" name="Picture 7" descr="IMG_05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3141663"/>
            <a:ext cx="4495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6" name="Rectangle 8"/>
          <p:cNvSpPr>
            <a:spLocks noChangeArrowheads="1"/>
          </p:cNvSpPr>
          <p:nvPr/>
        </p:nvSpPr>
        <p:spPr bwMode="auto">
          <a:xfrm>
            <a:off x="395288" y="4508500"/>
            <a:ext cx="3600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rPr>
              <a:t>Микроскопическое исследование папиллярного узора пальца руки с использованием </a:t>
            </a:r>
            <a:r>
              <a:rPr lang="en-US" b="1" i="1">
                <a:solidFill>
                  <a:srgbClr val="FFFF00"/>
                </a:solidFill>
              </a:rPr>
              <a:t>USB</a:t>
            </a:r>
            <a:r>
              <a:rPr lang="ru-RU" b="1" i="1">
                <a:solidFill>
                  <a:srgbClr val="FFFF00"/>
                </a:solidFill>
              </a:rPr>
              <a:t>-микроскопа с 400х увеличением.</a:t>
            </a:r>
            <a:r>
              <a:rPr lang="ru-RU"/>
              <a:t> </a:t>
            </a:r>
          </a:p>
        </p:txBody>
      </p:sp>
    </p:spTree>
    <p:extLst>
      <p:ext uri="{BB962C8B-B14F-4D97-AF65-F5344CB8AC3E}">
        <p14:creationId xmlns:p14="http://schemas.microsoft.com/office/powerpoint/2010/main" val="258210012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IMG_12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404813"/>
            <a:ext cx="7488238" cy="4992687"/>
          </a:xfrm>
          <a:prstGeom prst="rect">
            <a:avLst/>
          </a:prstGeom>
          <a:noFill/>
          <a:extLst>
            <a:ext uri="{909E8E84-426E-40DD-AFC4-6F175D3DCCD1}">
              <a14:hiddenFill xmlns:a14="http://schemas.microsoft.com/office/drawing/2010/main">
                <a:solidFill>
                  <a:srgbClr val="FFFFFF"/>
                </a:solidFill>
              </a14:hiddenFill>
            </a:ext>
          </a:extLst>
        </p:spPr>
      </p:pic>
      <p:sp>
        <p:nvSpPr>
          <p:cNvPr id="239619" name="Rectangle 3"/>
          <p:cNvSpPr>
            <a:spLocks noChangeArrowheads="1"/>
          </p:cNvSpPr>
          <p:nvPr/>
        </p:nvSpPr>
        <p:spPr bwMode="auto">
          <a:xfrm>
            <a:off x="684213" y="5510213"/>
            <a:ext cx="78486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Общий вид повреждения волокон ткани на исследуемой одежде.</a:t>
            </a:r>
            <a:r>
              <a:rPr lang="ru-RU" b="1" i="1">
                <a:solidFill>
                  <a:srgbClr val="000000"/>
                </a:solidFill>
                <a:latin typeface="Arial" charset="0"/>
                <a:cs typeface="Times New Roman" pitchFamily="18" charset="0"/>
              </a:rPr>
              <a:t> </a:t>
            </a:r>
            <a:endParaRPr lang="ru-RU">
              <a:latin typeface="Arial" charset="0"/>
            </a:endParaRPr>
          </a:p>
        </p:txBody>
      </p:sp>
    </p:spTree>
    <p:extLst>
      <p:ext uri="{BB962C8B-B14F-4D97-AF65-F5344CB8AC3E}">
        <p14:creationId xmlns:p14="http://schemas.microsoft.com/office/powerpoint/2010/main" val="20344289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descr="IMG_11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476250"/>
            <a:ext cx="6911975" cy="4606925"/>
          </a:xfrm>
          <a:prstGeom prst="rect">
            <a:avLst/>
          </a:prstGeom>
          <a:noFill/>
          <a:extLst>
            <a:ext uri="{909E8E84-426E-40DD-AFC4-6F175D3DCCD1}">
              <a14:hiddenFill xmlns:a14="http://schemas.microsoft.com/office/drawing/2010/main">
                <a:solidFill>
                  <a:srgbClr val="FFFFFF"/>
                </a:solidFill>
              </a14:hiddenFill>
            </a:ext>
          </a:extLst>
        </p:spPr>
      </p:pic>
      <p:sp>
        <p:nvSpPr>
          <p:cNvPr id="233477" name="Rectangle 5"/>
          <p:cNvSpPr>
            <a:spLocks noChangeArrowheads="1"/>
          </p:cNvSpPr>
          <p:nvPr/>
        </p:nvSpPr>
        <p:spPr bwMode="auto">
          <a:xfrm>
            <a:off x="684213" y="5373688"/>
            <a:ext cx="784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Микроскопическое исследование повреждений волокон ткани на одежде с использованием </a:t>
            </a:r>
            <a:r>
              <a:rPr lang="en-US" b="1" i="1">
                <a:solidFill>
                  <a:srgbClr val="FFFF00"/>
                </a:solidFill>
                <a:latin typeface="Arial" charset="0"/>
                <a:cs typeface="Times New Roman" pitchFamily="18" charset="0"/>
              </a:rPr>
              <a:t>USB</a:t>
            </a:r>
            <a:r>
              <a:rPr lang="ru-RU" b="1" i="1">
                <a:solidFill>
                  <a:srgbClr val="FFFF00"/>
                </a:solidFill>
                <a:latin typeface="Arial" charset="0"/>
                <a:cs typeface="Times New Roman" pitchFamily="18" charset="0"/>
              </a:rPr>
              <a:t>-микроскопа с 500х увеличением.</a:t>
            </a:r>
            <a:r>
              <a:rPr lang="ru-RU" b="1" i="1">
                <a:solidFill>
                  <a:srgbClr val="000000"/>
                </a:solidFill>
                <a:latin typeface="Arial" charset="0"/>
                <a:cs typeface="Times New Roman" pitchFamily="18" charset="0"/>
              </a:rPr>
              <a:t> </a:t>
            </a:r>
            <a:endParaRPr lang="ru-RU">
              <a:latin typeface="Arial" charset="0"/>
            </a:endParaRPr>
          </a:p>
        </p:txBody>
      </p:sp>
    </p:spTree>
    <p:extLst>
      <p:ext uri="{BB962C8B-B14F-4D97-AF65-F5344CB8AC3E}">
        <p14:creationId xmlns:p14="http://schemas.microsoft.com/office/powerpoint/2010/main" val="3470770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23850" y="333375"/>
            <a:ext cx="8691563" cy="11557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ru-RU" sz="1400">
                <a:solidFill>
                  <a:srgbClr val="FFFF00"/>
                </a:solidFill>
                <a:latin typeface="Arial" pitchFamily="34" charset="0"/>
                <a:cs typeface="Times New Roman" pitchFamily="18" charset="0"/>
              </a:rPr>
              <a:t>Приложение № 2</a:t>
            </a:r>
            <a:endParaRPr lang="ru-RU" sz="1000">
              <a:solidFill>
                <a:srgbClr val="FFFF00"/>
              </a:solidFill>
              <a:latin typeface="Arial" pitchFamily="34" charset="0"/>
            </a:endParaRPr>
          </a:p>
          <a:p>
            <a:pPr algn="ctr" eaLnBrk="0" hangingPunct="0"/>
            <a:r>
              <a:rPr lang="ru-RU" sz="1400">
                <a:solidFill>
                  <a:srgbClr val="FFFF00"/>
                </a:solidFill>
                <a:latin typeface="Arial" pitchFamily="34" charset="0"/>
                <a:cs typeface="Times New Roman" pitchFamily="18" charset="0"/>
              </a:rPr>
              <a:t>к Инструкции по организации использования  экспертно-криминалистических учетов органов внутренних дел </a:t>
            </a:r>
            <a:endParaRPr lang="ru-RU" sz="1000">
              <a:solidFill>
                <a:srgbClr val="FFFF00"/>
              </a:solidFill>
              <a:latin typeface="Arial" pitchFamily="34" charset="0"/>
            </a:endParaRPr>
          </a:p>
          <a:p>
            <a:pPr algn="ctr" eaLnBrk="0" hangingPunct="0"/>
            <a:r>
              <a:rPr lang="ru-RU" sz="1400" b="1">
                <a:solidFill>
                  <a:srgbClr val="FFFF00"/>
                </a:solidFill>
                <a:latin typeface="Arial" pitchFamily="34" charset="0"/>
                <a:cs typeface="Times New Roman" pitchFamily="18" charset="0"/>
              </a:rPr>
              <a:t>Журнал регистрации </a:t>
            </a:r>
            <a:endParaRPr lang="ru-RU" sz="1400">
              <a:solidFill>
                <a:srgbClr val="FFFF00"/>
              </a:solidFill>
              <a:latin typeface="Arial" pitchFamily="34" charset="0"/>
            </a:endParaRPr>
          </a:p>
          <a:p>
            <a:pPr algn="ctr" eaLnBrk="0" hangingPunct="0"/>
            <a:r>
              <a:rPr lang="ru-RU" sz="1400" b="1">
                <a:solidFill>
                  <a:srgbClr val="FFFF00"/>
                </a:solidFill>
                <a:latin typeface="Arial" pitchFamily="34" charset="0"/>
                <a:cs typeface="Times New Roman" pitchFamily="18" charset="0"/>
              </a:rPr>
              <a:t>объектов, поступивших на проверку по экспертно-криминалистическому учету </a:t>
            </a:r>
            <a:endParaRPr lang="ru-RU" sz="1400">
              <a:solidFill>
                <a:srgbClr val="FFFF00"/>
              </a:solidFill>
              <a:latin typeface="Arial" pitchFamily="34" charset="0"/>
            </a:endParaRPr>
          </a:p>
          <a:p>
            <a:pPr algn="ctr" eaLnBrk="0" hangingPunct="0"/>
            <a:endParaRPr lang="ru-RU" sz="1400">
              <a:solidFill>
                <a:srgbClr val="FFFF00"/>
              </a:solidFill>
              <a:latin typeface="Arial" pitchFamily="34" charset="0"/>
            </a:endParaRPr>
          </a:p>
        </p:txBody>
      </p:sp>
      <p:graphicFrame>
        <p:nvGraphicFramePr>
          <p:cNvPr id="99331" name="Group 3"/>
          <p:cNvGraphicFramePr>
            <a:graphicFrameLocks noGrp="1"/>
          </p:cNvGraphicFramePr>
          <p:nvPr/>
        </p:nvGraphicFramePr>
        <p:xfrm>
          <a:off x="250825" y="1557338"/>
          <a:ext cx="8666163" cy="609600"/>
        </p:xfrm>
        <a:graphic>
          <a:graphicData uri="http://schemas.openxmlformats.org/drawingml/2006/table">
            <a:tbl>
              <a:tblPr/>
              <a:tblGrid>
                <a:gridCol w="8666163"/>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(наименование вида экспертно-криминалистического учета)</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(Наименование подразделения)</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9339" name="Rectangle 11"/>
          <p:cNvSpPr>
            <a:spLocks noChangeArrowheads="1"/>
          </p:cNvSpPr>
          <p:nvPr/>
        </p:nvSpPr>
        <p:spPr bwMode="auto">
          <a:xfrm>
            <a:off x="227013" y="2243138"/>
            <a:ext cx="22621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sz="1400" u="sng">
                <a:solidFill>
                  <a:srgbClr val="FFFF00"/>
                </a:solidFill>
                <a:latin typeface="Arial" pitchFamily="34" charset="0"/>
                <a:ea typeface="Times New Roman" pitchFamily="18" charset="0"/>
                <a:cs typeface="Baltica" charset="0"/>
              </a:rPr>
              <a:t>Первая страница разворота</a:t>
            </a:r>
            <a:endParaRPr lang="ru-RU" sz="1400">
              <a:solidFill>
                <a:srgbClr val="FFFF00"/>
              </a:solidFill>
              <a:latin typeface="Arial" pitchFamily="34" charset="0"/>
              <a:ea typeface="Times New Roman" pitchFamily="18" charset="0"/>
              <a:cs typeface="Baltica" charset="0"/>
            </a:endParaRPr>
          </a:p>
          <a:p>
            <a:pPr eaLnBrk="0" hangingPunct="0"/>
            <a:endParaRPr lang="ru-RU" sz="1400">
              <a:latin typeface="Arial" pitchFamily="34" charset="0"/>
              <a:ea typeface="Times New Roman" pitchFamily="18" charset="0"/>
              <a:cs typeface="Baltica" charset="0"/>
            </a:endParaRPr>
          </a:p>
        </p:txBody>
      </p:sp>
      <p:graphicFrame>
        <p:nvGraphicFramePr>
          <p:cNvPr id="99340" name="Group 12"/>
          <p:cNvGraphicFramePr>
            <a:graphicFrameLocks noGrp="1"/>
          </p:cNvGraphicFramePr>
          <p:nvPr/>
        </p:nvGraphicFramePr>
        <p:xfrm>
          <a:off x="227013" y="2776538"/>
          <a:ext cx="8593137" cy="1036320"/>
        </p:xfrm>
        <a:graphic>
          <a:graphicData uri="http://schemas.openxmlformats.org/drawingml/2006/table">
            <a:tbl>
              <a:tblPr/>
              <a:tblGrid>
                <a:gridCol w="765175"/>
                <a:gridCol w="1957387"/>
                <a:gridCol w="1957388"/>
                <a:gridCol w="1955800"/>
                <a:gridCol w="1957387"/>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п/п</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Орган,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представивший объект проверки</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дела, материала</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(ст. УК РФ, событие)</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поступления объекта</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ЭКП,</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исследования</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1</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2</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3</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4</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5</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9360" name="Rectangle 32"/>
          <p:cNvSpPr>
            <a:spLocks noChangeArrowheads="1"/>
          </p:cNvSpPr>
          <p:nvPr/>
        </p:nvSpPr>
        <p:spPr bwMode="auto">
          <a:xfrm>
            <a:off x="227013" y="3871913"/>
            <a:ext cx="22558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tabLst>
                <a:tab pos="274638" algn="r"/>
                <a:tab pos="2970213" algn="ctr"/>
                <a:tab pos="5940425" algn="r"/>
              </a:tabLst>
            </a:pPr>
            <a:r>
              <a:rPr lang="ru-RU" sz="1400">
                <a:solidFill>
                  <a:srgbClr val="FFFF00"/>
                </a:solidFill>
                <a:latin typeface="Arial" pitchFamily="34" charset="0"/>
                <a:cs typeface="Times New Roman" pitchFamily="18" charset="0"/>
              </a:rPr>
              <a:t>(размер 205х290)</a:t>
            </a:r>
            <a:endParaRPr lang="ru-RU" sz="1400">
              <a:solidFill>
                <a:srgbClr val="FFFF00"/>
              </a:solidFill>
              <a:latin typeface="Arial" pitchFamily="34" charset="0"/>
            </a:endParaRPr>
          </a:p>
          <a:p>
            <a:pPr eaLnBrk="0" hangingPunct="0">
              <a:tabLst>
                <a:tab pos="274638" algn="r"/>
                <a:tab pos="2970213" algn="ctr"/>
                <a:tab pos="5940425" algn="r"/>
              </a:tabLst>
            </a:pPr>
            <a:r>
              <a:rPr lang="ru-RU" sz="1400" u="sng">
                <a:solidFill>
                  <a:srgbClr val="FFFF00"/>
                </a:solidFill>
                <a:latin typeface="Arial" pitchFamily="34" charset="0"/>
                <a:cs typeface="Times New Roman" pitchFamily="18" charset="0"/>
              </a:rPr>
              <a:t>Вторая страница разворота</a:t>
            </a:r>
            <a:endParaRPr lang="ru-RU" sz="1400">
              <a:solidFill>
                <a:srgbClr val="FFFF00"/>
              </a:solidFill>
              <a:latin typeface="Arial" pitchFamily="34" charset="0"/>
            </a:endParaRPr>
          </a:p>
          <a:p>
            <a:pPr eaLnBrk="0" hangingPunct="0">
              <a:tabLst>
                <a:tab pos="274638" algn="r"/>
                <a:tab pos="2970213" algn="ctr"/>
                <a:tab pos="5940425" algn="r"/>
              </a:tabLst>
            </a:pPr>
            <a:endParaRPr lang="ru-RU" sz="1400">
              <a:latin typeface="Arial" pitchFamily="34" charset="0"/>
            </a:endParaRPr>
          </a:p>
        </p:txBody>
      </p:sp>
      <p:graphicFrame>
        <p:nvGraphicFramePr>
          <p:cNvPr id="99361" name="Group 33"/>
          <p:cNvGraphicFramePr>
            <a:graphicFrameLocks noGrp="1"/>
          </p:cNvGraphicFramePr>
          <p:nvPr/>
        </p:nvGraphicFramePr>
        <p:xfrm>
          <a:off x="227013" y="4603750"/>
          <a:ext cx="8666162" cy="1354138"/>
        </p:xfrm>
        <a:graphic>
          <a:graphicData uri="http://schemas.openxmlformats.org/drawingml/2006/table">
            <a:tbl>
              <a:tblPr/>
              <a:tblGrid>
                <a:gridCol w="2300287"/>
                <a:gridCol w="2335213"/>
                <a:gridCol w="1847850"/>
                <a:gridCol w="2182812"/>
              </a:tblGrid>
              <a:tr h="1049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 ИК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объекта проверки</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Результаты проверки:</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в случае совпадения – номера совпавших ИК</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Кому направлены  экземпляры ИК (объекты учета),</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и № исх.</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Кому                 направлены справки о результатах проверки,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дата и исх. №</a:t>
                      </a:r>
                      <a:endParaRPr kumimoji="0" lang="ru-RU" sz="1400" b="0" i="0" u="none" strike="noStrike" cap="none" normalizeH="0" baseline="0" smtClean="0">
                        <a:ln>
                          <a:noFill/>
                        </a:ln>
                        <a:solidFill>
                          <a:srgbClr val="FFFF00"/>
                        </a:solidFill>
                        <a:effectLst/>
                        <a:latin typeface="Tahoma"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6</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7</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8</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FFFF00"/>
                          </a:solidFill>
                          <a:effectLst/>
                          <a:latin typeface="Times New Roman" pitchFamily="18" charset="0"/>
                          <a:cs typeface="Times New Roman" pitchFamily="18" charset="0"/>
                        </a:rPr>
                        <a:t>9</a:t>
                      </a:r>
                      <a:endParaRPr kumimoji="0" lang="ru-RU" sz="14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9378" name="Rectangle 50"/>
          <p:cNvSpPr>
            <a:spLocks noChangeArrowheads="1"/>
          </p:cNvSpPr>
          <p:nvPr/>
        </p:nvSpPr>
        <p:spPr bwMode="auto">
          <a:xfrm>
            <a:off x="227013" y="6049963"/>
            <a:ext cx="154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tabLst>
                <a:tab pos="449263" algn="l"/>
                <a:tab pos="5581650" algn="l"/>
              </a:tabLst>
            </a:pPr>
            <a:r>
              <a:rPr lang="ru-RU" sz="1400">
                <a:solidFill>
                  <a:srgbClr val="FFFF00"/>
                </a:solidFill>
                <a:latin typeface="Arial" pitchFamily="34" charset="0"/>
                <a:cs typeface="Times New Roman" pitchFamily="18" charset="0"/>
              </a:rPr>
              <a:t>(размер 205х290)</a:t>
            </a:r>
            <a:endParaRPr lang="ru-RU" sz="1400">
              <a:solidFill>
                <a:srgbClr val="FFFF00"/>
              </a:solidFill>
              <a:latin typeface="Arial" pitchFamily="34" charset="0"/>
            </a:endParaRPr>
          </a:p>
        </p:txBody>
      </p:sp>
    </p:spTree>
    <p:extLst>
      <p:ext uri="{BB962C8B-B14F-4D97-AF65-F5344CB8AC3E}">
        <p14:creationId xmlns:p14="http://schemas.microsoft.com/office/powerpoint/2010/main" val="171421784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descr="IMG_1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404813"/>
            <a:ext cx="6823075" cy="4549775"/>
          </a:xfrm>
          <a:prstGeom prst="rect">
            <a:avLst/>
          </a:prstGeom>
          <a:noFill/>
          <a:extLst>
            <a:ext uri="{909E8E84-426E-40DD-AFC4-6F175D3DCCD1}">
              <a14:hiddenFill xmlns:a14="http://schemas.microsoft.com/office/drawing/2010/main">
                <a:solidFill>
                  <a:srgbClr val="FFFFFF"/>
                </a:solidFill>
              </a14:hiddenFill>
            </a:ext>
          </a:extLst>
        </p:spPr>
      </p:pic>
      <p:sp>
        <p:nvSpPr>
          <p:cNvPr id="234501" name="Rectangle 5"/>
          <p:cNvSpPr>
            <a:spLocks noChangeArrowheads="1"/>
          </p:cNvSpPr>
          <p:nvPr/>
        </p:nvSpPr>
        <p:spPr bwMode="auto">
          <a:xfrm>
            <a:off x="684213" y="5373688"/>
            <a:ext cx="784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Увеличенное изображение особенностей повреждения волокон ткани  одежде с использованием </a:t>
            </a:r>
            <a:r>
              <a:rPr lang="en-US" b="1" i="1">
                <a:solidFill>
                  <a:srgbClr val="FFFF00"/>
                </a:solidFill>
                <a:latin typeface="Arial" charset="0"/>
                <a:cs typeface="Times New Roman" pitchFamily="18" charset="0"/>
              </a:rPr>
              <a:t>USB</a:t>
            </a:r>
            <a:r>
              <a:rPr lang="ru-RU" b="1" i="1">
                <a:solidFill>
                  <a:srgbClr val="FFFF00"/>
                </a:solidFill>
                <a:latin typeface="Arial" charset="0"/>
                <a:cs typeface="Times New Roman" pitchFamily="18" charset="0"/>
              </a:rPr>
              <a:t>-микроскопа с 500х увеличением.</a:t>
            </a:r>
            <a:r>
              <a:rPr lang="ru-RU" b="1" i="1">
                <a:solidFill>
                  <a:srgbClr val="000000"/>
                </a:solidFill>
                <a:latin typeface="Arial" charset="0"/>
                <a:cs typeface="Times New Roman" pitchFamily="18" charset="0"/>
              </a:rPr>
              <a:t> </a:t>
            </a:r>
            <a:endParaRPr lang="ru-RU">
              <a:latin typeface="Arial" charset="0"/>
            </a:endParaRPr>
          </a:p>
        </p:txBody>
      </p:sp>
    </p:spTree>
    <p:extLst>
      <p:ext uri="{BB962C8B-B14F-4D97-AF65-F5344CB8AC3E}">
        <p14:creationId xmlns:p14="http://schemas.microsoft.com/office/powerpoint/2010/main" val="143049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IMG_12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76250"/>
            <a:ext cx="7416800" cy="4943475"/>
          </a:xfrm>
          <a:prstGeom prst="rect">
            <a:avLst/>
          </a:prstGeom>
          <a:noFill/>
          <a:extLst>
            <a:ext uri="{909E8E84-426E-40DD-AFC4-6F175D3DCCD1}">
              <a14:hiddenFill xmlns:a14="http://schemas.microsoft.com/office/drawing/2010/main">
                <a:solidFill>
                  <a:srgbClr val="FFFFFF"/>
                </a:solidFill>
              </a14:hiddenFill>
            </a:ext>
          </a:extLst>
        </p:spPr>
      </p:pic>
      <p:sp>
        <p:nvSpPr>
          <p:cNvPr id="240645" name="Rectangle 5"/>
          <p:cNvSpPr>
            <a:spLocks noChangeArrowheads="1"/>
          </p:cNvSpPr>
          <p:nvPr/>
        </p:nvSpPr>
        <p:spPr bwMode="auto">
          <a:xfrm>
            <a:off x="755650" y="5661025"/>
            <a:ext cx="784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Микроскопическое исследование повреждений волокон ткани на одежде с использованием </a:t>
            </a:r>
            <a:r>
              <a:rPr lang="en-US" b="1" i="1">
                <a:solidFill>
                  <a:srgbClr val="FFFF00"/>
                </a:solidFill>
                <a:latin typeface="Arial" charset="0"/>
                <a:cs typeface="Times New Roman" pitchFamily="18" charset="0"/>
              </a:rPr>
              <a:t>USB</a:t>
            </a:r>
            <a:r>
              <a:rPr lang="ru-RU" b="1" i="1">
                <a:solidFill>
                  <a:srgbClr val="FFFF00"/>
                </a:solidFill>
                <a:latin typeface="Arial" charset="0"/>
                <a:cs typeface="Times New Roman" pitchFamily="18" charset="0"/>
              </a:rPr>
              <a:t>-микроскопа с 500х увеличением.</a:t>
            </a:r>
            <a:r>
              <a:rPr lang="ru-RU" b="1" i="1">
                <a:solidFill>
                  <a:srgbClr val="000000"/>
                </a:solidFill>
                <a:latin typeface="Arial" charset="0"/>
                <a:cs typeface="Times New Roman" pitchFamily="18" charset="0"/>
              </a:rPr>
              <a:t> </a:t>
            </a:r>
            <a:endParaRPr lang="ru-RU">
              <a:latin typeface="Arial" charset="0"/>
            </a:endParaRPr>
          </a:p>
        </p:txBody>
      </p:sp>
    </p:spTree>
    <p:extLst>
      <p:ext uri="{BB962C8B-B14F-4D97-AF65-F5344CB8AC3E}">
        <p14:creationId xmlns:p14="http://schemas.microsoft.com/office/powerpoint/2010/main" val="13346657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8" name="Picture 4" descr="IMG_12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04813"/>
            <a:ext cx="7416800" cy="4943475"/>
          </a:xfrm>
          <a:prstGeom prst="rect">
            <a:avLst/>
          </a:prstGeom>
          <a:noFill/>
          <a:extLst>
            <a:ext uri="{909E8E84-426E-40DD-AFC4-6F175D3DCCD1}">
              <a14:hiddenFill xmlns:a14="http://schemas.microsoft.com/office/drawing/2010/main">
                <a:solidFill>
                  <a:srgbClr val="FFFFFF"/>
                </a:solidFill>
              </a14:hiddenFill>
            </a:ext>
          </a:extLst>
        </p:spPr>
      </p:pic>
      <p:sp>
        <p:nvSpPr>
          <p:cNvPr id="241669" name="Rectangle 5"/>
          <p:cNvSpPr>
            <a:spLocks noChangeArrowheads="1"/>
          </p:cNvSpPr>
          <p:nvPr/>
        </p:nvSpPr>
        <p:spPr bwMode="auto">
          <a:xfrm>
            <a:off x="755650" y="5661025"/>
            <a:ext cx="7848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ru-RU" b="1" i="1">
                <a:solidFill>
                  <a:srgbClr val="FFFF00"/>
                </a:solidFill>
                <a:latin typeface="Arial" charset="0"/>
                <a:cs typeface="Times New Roman" pitchFamily="18" charset="0"/>
              </a:rPr>
              <a:t>Микроскопическое исследование повреждений волокон ткани на одежде с использованием </a:t>
            </a:r>
            <a:r>
              <a:rPr lang="en-US" b="1" i="1">
                <a:solidFill>
                  <a:srgbClr val="FFFF00"/>
                </a:solidFill>
                <a:latin typeface="Arial" charset="0"/>
                <a:cs typeface="Times New Roman" pitchFamily="18" charset="0"/>
              </a:rPr>
              <a:t>USB</a:t>
            </a:r>
            <a:r>
              <a:rPr lang="ru-RU" b="1" i="1">
                <a:solidFill>
                  <a:srgbClr val="FFFF00"/>
                </a:solidFill>
                <a:latin typeface="Arial" charset="0"/>
                <a:cs typeface="Times New Roman" pitchFamily="18" charset="0"/>
              </a:rPr>
              <a:t>-микроскопа с 500х увеличением.</a:t>
            </a:r>
            <a:r>
              <a:rPr lang="ru-RU" b="1" i="1">
                <a:solidFill>
                  <a:srgbClr val="000000"/>
                </a:solidFill>
                <a:latin typeface="Arial" charset="0"/>
                <a:cs typeface="Times New Roman" pitchFamily="18" charset="0"/>
              </a:rPr>
              <a:t> </a:t>
            </a:r>
            <a:endParaRPr lang="ru-RU">
              <a:latin typeface="Arial" charset="0"/>
            </a:endParaRPr>
          </a:p>
        </p:txBody>
      </p:sp>
    </p:spTree>
    <p:extLst>
      <p:ext uri="{BB962C8B-B14F-4D97-AF65-F5344CB8AC3E}">
        <p14:creationId xmlns:p14="http://schemas.microsoft.com/office/powerpoint/2010/main" val="34058057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1547813" y="404813"/>
            <a:ext cx="5164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Пленки для снятия следов рук и подошв обуви</a:t>
            </a:r>
          </a:p>
        </p:txBody>
      </p:sp>
      <p:pic>
        <p:nvPicPr>
          <p:cNvPr id="143365" name="Picture 5" descr="b110_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908050"/>
            <a:ext cx="1989138"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6" descr="geldir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981075"/>
            <a:ext cx="19891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gel_sh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636838"/>
            <a:ext cx="19891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8" descr="instntl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2420938"/>
            <a:ext cx="1989137"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Picture 9" descr="Лента шириной 5 см и 10 с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981075"/>
            <a:ext cx="1989137"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Picture 10" descr="Карточки-основы, белая и черна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3213100"/>
            <a:ext cx="288131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1" name="Rectangle 11"/>
          <p:cNvSpPr>
            <a:spLocks noChangeArrowheads="1"/>
          </p:cNvSpPr>
          <p:nvPr/>
        </p:nvSpPr>
        <p:spPr bwMode="auto">
          <a:xfrm>
            <a:off x="6732588" y="5373688"/>
            <a:ext cx="2009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Карточки-основы</a:t>
            </a:r>
          </a:p>
        </p:txBody>
      </p:sp>
      <p:sp>
        <p:nvSpPr>
          <p:cNvPr id="143372" name="Rectangle 12"/>
          <p:cNvSpPr>
            <a:spLocks noChangeArrowheads="1"/>
          </p:cNvSpPr>
          <p:nvPr/>
        </p:nvSpPr>
        <p:spPr bwMode="auto">
          <a:xfrm>
            <a:off x="8027988" y="620713"/>
            <a:ext cx="854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Ленты</a:t>
            </a:r>
          </a:p>
        </p:txBody>
      </p:sp>
      <p:sp>
        <p:nvSpPr>
          <p:cNvPr id="143373" name="Rectangle 13"/>
          <p:cNvSpPr>
            <a:spLocks noChangeArrowheads="1"/>
          </p:cNvSpPr>
          <p:nvPr/>
        </p:nvSpPr>
        <p:spPr bwMode="auto">
          <a:xfrm>
            <a:off x="323850" y="6308725"/>
            <a:ext cx="4721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Силиконовые смеси для снятия следов рук</a:t>
            </a:r>
          </a:p>
        </p:txBody>
      </p:sp>
      <p:pic>
        <p:nvPicPr>
          <p:cNvPr id="143374" name="Picture 14" descr="silm_jb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860800"/>
            <a:ext cx="19891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5" name="Picture 15" descr="silm_jb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4292600"/>
            <a:ext cx="19891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6" name="Picture 16" descr="silm_jb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5084763"/>
            <a:ext cx="19891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7759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ChangeArrowheads="1"/>
          </p:cNvSpPr>
          <p:nvPr/>
        </p:nvSpPr>
        <p:spPr bwMode="auto">
          <a:xfrm>
            <a:off x="2484438" y="333375"/>
            <a:ext cx="4586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Смеси ультрадисперсных порошков</a:t>
            </a:r>
            <a:r>
              <a:rPr lang="ru-RU">
                <a:solidFill>
                  <a:srgbClr val="FFFF00"/>
                </a:solidFill>
              </a:rPr>
              <a:t> </a:t>
            </a:r>
          </a:p>
        </p:txBody>
      </p:sp>
      <p:pic>
        <p:nvPicPr>
          <p:cNvPr id="144389" name="Picture 5" descr="Специальный Серебряный порошо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198913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6" descr="Дактилоскопический порошо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1989137"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7" descr="Порошок магнитный красный (473 м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08050"/>
            <a:ext cx="1247775"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8" descr="Порошок немагнитный блестящий красный (1893 мл.)"/>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836613"/>
            <a:ext cx="7778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9" descr="Порошок немагнитный тяжелый черный (59 м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989138"/>
            <a:ext cx="7778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0" descr="Порошок магнитный серебряный  (177 мл.)"/>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725" y="1268413"/>
            <a:ext cx="568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1" descr="b400_g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3644900"/>
            <a:ext cx="26447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2" descr="Порошок Redw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4149725"/>
            <a:ext cx="1989138"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14" descr="b478_u_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9338" y="3141663"/>
            <a:ext cx="40894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4621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539750" y="333375"/>
            <a:ext cx="286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Аппликаторы магнитные</a:t>
            </a:r>
            <a:r>
              <a:rPr lang="ru-RU"/>
              <a:t> </a:t>
            </a:r>
          </a:p>
        </p:txBody>
      </p:sp>
      <p:pic>
        <p:nvPicPr>
          <p:cNvPr id="145413" name="Picture 5" descr="Аппликатор магнитный GIGA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207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6" descr="Аппликатор магнитный MEGA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765175"/>
            <a:ext cx="484188"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Picture 7" descr="Аппликатор магнитный стандартны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765175"/>
            <a:ext cx="417512"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6" name="Rectangle 8"/>
          <p:cNvSpPr>
            <a:spLocks noChangeArrowheads="1"/>
          </p:cNvSpPr>
          <p:nvPr/>
        </p:nvSpPr>
        <p:spPr bwMode="auto">
          <a:xfrm>
            <a:off x="3635375" y="404813"/>
            <a:ext cx="31210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Кисть беличья, широкая</a:t>
            </a:r>
          </a:p>
          <a:p>
            <a:pPr eaLnBrk="0" hangingPunct="0"/>
            <a:endParaRPr lang="ru-RU">
              <a:latin typeface="Arial" charset="0"/>
            </a:endParaRPr>
          </a:p>
        </p:txBody>
      </p:sp>
      <p:pic>
        <p:nvPicPr>
          <p:cNvPr id="145417" name="Picture 9" descr="Кисть беличья, широка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981075"/>
            <a:ext cx="1584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10"/>
          <p:cNvSpPr>
            <a:spLocks noChangeArrowheads="1"/>
          </p:cNvSpPr>
          <p:nvPr/>
        </p:nvSpPr>
        <p:spPr bwMode="auto">
          <a:xfrm>
            <a:off x="395288" y="3284538"/>
            <a:ext cx="3068637"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Кисть из перьев Марабу</a:t>
            </a:r>
          </a:p>
          <a:p>
            <a:pPr eaLnBrk="0" hangingPunct="0"/>
            <a:endParaRPr lang="ru-RU">
              <a:latin typeface="Arial" charset="0"/>
            </a:endParaRPr>
          </a:p>
        </p:txBody>
      </p:sp>
      <p:pic>
        <p:nvPicPr>
          <p:cNvPr id="145419" name="Picture 11" descr="Кисть из перьев Марабу, бела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933825"/>
            <a:ext cx="2260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Rectangle 12"/>
          <p:cNvSpPr>
            <a:spLocks noChangeArrowheads="1"/>
          </p:cNvSpPr>
          <p:nvPr/>
        </p:nvSpPr>
        <p:spPr bwMode="auto">
          <a:xfrm>
            <a:off x="2916238" y="4076700"/>
            <a:ext cx="3841750"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Кисть из углеродного волокна</a:t>
            </a:r>
          </a:p>
          <a:p>
            <a:pPr eaLnBrk="0" hangingPunct="0"/>
            <a:endParaRPr lang="ru-RU">
              <a:latin typeface="Arial" charset="0"/>
            </a:endParaRPr>
          </a:p>
        </p:txBody>
      </p:sp>
      <p:pic>
        <p:nvPicPr>
          <p:cNvPr id="145421" name="Picture 13" descr="Кисть из углеродного волокн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5084763"/>
            <a:ext cx="21494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2" name="Rectangle 14"/>
          <p:cNvSpPr>
            <a:spLocks noChangeArrowheads="1"/>
          </p:cNvSpPr>
          <p:nvPr/>
        </p:nvSpPr>
        <p:spPr bwMode="auto">
          <a:xfrm>
            <a:off x="6781800" y="47625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Беличьи кисточки</a:t>
            </a:r>
          </a:p>
        </p:txBody>
      </p:sp>
      <p:pic>
        <p:nvPicPr>
          <p:cNvPr id="145423" name="Picture 15" descr="Круглые дактилоскопические кисточки"/>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050" y="1125538"/>
            <a:ext cx="1989138"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4" name="Picture 16" descr="brsh_e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050" y="2349500"/>
            <a:ext cx="198913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Picture 17" descr="Магнитная кисточка B-600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2708275"/>
            <a:ext cx="19891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6" name="Picture 18" descr="Перьевая кисточка &quot;марабу&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3350" y="5661025"/>
            <a:ext cx="198913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7" name="Picture 19" descr="&quot;Воздушная&quot; кисточка с щетиной из стекловолок"/>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6688" y="5734050"/>
            <a:ext cx="19891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32213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468313" y="333375"/>
            <a:ext cx="23082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Нингидрин-спрей</a:t>
            </a:r>
          </a:p>
          <a:p>
            <a:pPr eaLnBrk="0" hangingPunct="0"/>
            <a:endParaRPr lang="ru-RU">
              <a:latin typeface="Arial" charset="0"/>
            </a:endParaRPr>
          </a:p>
        </p:txBody>
      </p:sp>
      <p:pic>
        <p:nvPicPr>
          <p:cNvPr id="146437" name="Picture 5" descr="b785_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40894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6" descr="b79411_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060575"/>
            <a:ext cx="198913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Rectangle 7"/>
          <p:cNvSpPr>
            <a:spLocks noChangeArrowheads="1"/>
          </p:cNvSpPr>
          <p:nvPr/>
        </p:nvSpPr>
        <p:spPr bwMode="auto">
          <a:xfrm>
            <a:off x="7092950" y="2924175"/>
            <a:ext cx="1431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DFO спрей</a:t>
            </a:r>
          </a:p>
          <a:p>
            <a:pPr eaLnBrk="0" hangingPunct="0"/>
            <a:endParaRPr lang="ru-RU">
              <a:latin typeface="Arial" charset="0"/>
            </a:endParaRPr>
          </a:p>
        </p:txBody>
      </p:sp>
      <p:pic>
        <p:nvPicPr>
          <p:cNvPr id="146440" name="Picture 8" descr="DFO спрей, (100 м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789363"/>
            <a:ext cx="1130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Rectangle 9"/>
          <p:cNvSpPr>
            <a:spLocks noChangeArrowheads="1"/>
          </p:cNvSpPr>
          <p:nvPr/>
        </p:nvSpPr>
        <p:spPr bwMode="auto">
          <a:xfrm>
            <a:off x="4787900" y="549275"/>
            <a:ext cx="300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Аминокислотные реагенты</a:t>
            </a:r>
          </a:p>
        </p:txBody>
      </p:sp>
    </p:spTree>
    <p:extLst>
      <p:ext uri="{BB962C8B-B14F-4D97-AF65-F5344CB8AC3E}">
        <p14:creationId xmlns:p14="http://schemas.microsoft.com/office/powerpoint/2010/main" val="15578263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ChangeArrowheads="1"/>
          </p:cNvSpPr>
          <p:nvPr/>
        </p:nvSpPr>
        <p:spPr bwMode="auto">
          <a:xfrm>
            <a:off x="1835150" y="333375"/>
            <a:ext cx="5243513"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14264" bIns="114264" anchor="ctr">
            <a:spAutoFit/>
          </a:bodyPr>
          <a:lstStyle/>
          <a:p>
            <a:r>
              <a:rPr lang="ru-RU" b="1">
                <a:solidFill>
                  <a:srgbClr val="FFFF00"/>
                </a:solidFill>
              </a:rPr>
              <a:t>Набор для поиска следов крови Bluestar®</a:t>
            </a:r>
          </a:p>
          <a:p>
            <a:pPr eaLnBrk="0" hangingPunct="0"/>
            <a:endParaRPr lang="ru-RU">
              <a:latin typeface="Arial" charset="0"/>
            </a:endParaRPr>
          </a:p>
        </p:txBody>
      </p:sp>
      <p:pic>
        <p:nvPicPr>
          <p:cNvPr id="147461" name="Picture 5" descr="Набор для поиска следов крови Blue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35290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Rectangle 6"/>
          <p:cNvSpPr>
            <a:spLocks noChangeArrowheads="1"/>
          </p:cNvSpPr>
          <p:nvPr/>
        </p:nvSpPr>
        <p:spPr bwMode="auto">
          <a:xfrm>
            <a:off x="4427538" y="1557338"/>
            <a:ext cx="4427537"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a:solidFill>
                  <a:srgbClr val="FFFF00"/>
                </a:solidFill>
              </a:rPr>
              <a:t>Набор содержит все необходимое для определения наличия или отсутствия крови на месте преступления. Необыкновенная чувствительность реагента позволяет выявить наличие крови даже в концентрации 1:10,000, включая мельчайшие следы крови, которые были смыты с использованием моющих средств или без них. В отличие от других реагентов при использовании Bluestar® не требуется полной темноты для визуализации следов крови. Bluestar® позволяет проводить последующий анализ ДНК, так как он не изменяет состав пятен крови.</a:t>
            </a:r>
          </a:p>
        </p:txBody>
      </p:sp>
    </p:spTree>
    <p:extLst>
      <p:ext uri="{BB962C8B-B14F-4D97-AF65-F5344CB8AC3E}">
        <p14:creationId xmlns:p14="http://schemas.microsoft.com/office/powerpoint/2010/main" val="38676289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ChangeArrowheads="1"/>
          </p:cNvSpPr>
          <p:nvPr/>
        </p:nvSpPr>
        <p:spPr bwMode="auto">
          <a:xfrm>
            <a:off x="1403350" y="476250"/>
            <a:ext cx="5418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a:solidFill>
                  <a:srgbClr val="FFFF00"/>
                </a:solidFill>
              </a:rPr>
              <a:t>Комплект с порошком для липких поверхностей.</a:t>
            </a:r>
            <a:r>
              <a:rPr lang="ru-RU"/>
              <a:t> </a:t>
            </a:r>
          </a:p>
        </p:txBody>
      </p:sp>
      <p:pic>
        <p:nvPicPr>
          <p:cNvPr id="148485" name="Picture 5" descr="B-89300, Комплект с порошком для липких поверхност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29479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Rectangle 6"/>
          <p:cNvSpPr>
            <a:spLocks noChangeArrowheads="1"/>
          </p:cNvSpPr>
          <p:nvPr/>
        </p:nvSpPr>
        <p:spPr bwMode="auto">
          <a:xfrm>
            <a:off x="3708400" y="1196975"/>
            <a:ext cx="4140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solidFill>
                  <a:srgbClr val="FFFF00"/>
                </a:solidFill>
              </a:rPr>
              <a:t>Комплект с порошком для липких поверхностей. Комплект содержит: 50 г порошка для липких поверхностей, Kodak Photoflo (250 мл), бутылку с дозатором, кисточку, ложку и контейнер для смешивания компонентов. </a:t>
            </a:r>
          </a:p>
        </p:txBody>
      </p:sp>
      <p:pic>
        <p:nvPicPr>
          <p:cNvPr id="148487" name="Picture 7" descr="b860u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429000"/>
            <a:ext cx="40894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9745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323850" y="2205038"/>
            <a:ext cx="8120063" cy="1431925"/>
          </a:xfrm>
        </p:spPr>
        <p:txBody>
          <a:bodyPr/>
          <a:lstStyle/>
          <a:p>
            <a:pPr algn="ctr"/>
            <a:r>
              <a:rPr lang="ru-RU" sz="3600" dirty="0">
                <a:solidFill>
                  <a:srgbClr val="FFFF00"/>
                </a:solidFill>
              </a:rPr>
              <a:t>БЛАГОДАРИМ ЗА ВНИМАНИЕ!!!</a:t>
            </a:r>
          </a:p>
        </p:txBody>
      </p:sp>
    </p:spTree>
    <p:extLst>
      <p:ext uri="{BB962C8B-B14F-4D97-AF65-F5344CB8AC3E}">
        <p14:creationId xmlns:p14="http://schemas.microsoft.com/office/powerpoint/2010/main" val="194076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41275"/>
            <a:ext cx="9144000" cy="689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457200" algn="ctr">
              <a:tabLst>
                <a:tab pos="449263" algn="l"/>
                <a:tab pos="5581650" algn="l"/>
              </a:tabLst>
            </a:pPr>
            <a:r>
              <a:rPr lang="ru-RU" sz="1400">
                <a:solidFill>
                  <a:srgbClr val="FFFF00"/>
                </a:solidFill>
                <a:latin typeface="Arial" pitchFamily="34" charset="0"/>
              </a:rPr>
              <a:t>Приложение № 3</a:t>
            </a:r>
          </a:p>
          <a:p>
            <a:pPr indent="457200" algn="ctr">
              <a:tabLst>
                <a:tab pos="449263" algn="l"/>
                <a:tab pos="5581650" algn="l"/>
              </a:tabLst>
            </a:pPr>
            <a:r>
              <a:rPr lang="ru-RU" sz="1400">
                <a:solidFill>
                  <a:srgbClr val="FFFF00"/>
                </a:solidFill>
                <a:latin typeface="Arial" pitchFamily="34" charset="0"/>
              </a:rPr>
              <a:t>к Инструкции по организации использования  экспертно-криминалистических учетов органов внутренних дел </a:t>
            </a:r>
          </a:p>
          <a:p>
            <a:pPr indent="457200" algn="ctr">
              <a:tabLst>
                <a:tab pos="449263" algn="l"/>
                <a:tab pos="5581650" algn="l"/>
              </a:tabLst>
            </a:pPr>
            <a:r>
              <a:rPr lang="ru-RU" sz="1400">
                <a:solidFill>
                  <a:srgbClr val="FFFF00"/>
                </a:solidFill>
                <a:latin typeface="Arial" pitchFamily="34" charset="0"/>
              </a:rPr>
              <a:t>Начальнику  </a:t>
            </a:r>
            <a:r>
              <a:rPr lang="ru-RU" sz="1400" u="sng">
                <a:solidFill>
                  <a:srgbClr val="FFFF00"/>
                </a:solidFill>
                <a:latin typeface="Arial" pitchFamily="34" charset="0"/>
              </a:rPr>
              <a:t>	</a:t>
            </a:r>
            <a:endParaRPr lang="ru-RU" sz="1400">
              <a:solidFill>
                <a:srgbClr val="FFFF00"/>
              </a:solidFill>
              <a:latin typeface="Arial" pitchFamily="34" charset="0"/>
            </a:endParaRPr>
          </a:p>
          <a:p>
            <a:pPr indent="457200" algn="ctr">
              <a:tabLst>
                <a:tab pos="449263" algn="l"/>
                <a:tab pos="5581650" algn="l"/>
              </a:tabLst>
            </a:pPr>
            <a:r>
              <a:rPr lang="ru-RU" sz="1400">
                <a:solidFill>
                  <a:srgbClr val="FFFF00"/>
                </a:solidFill>
                <a:latin typeface="Arial" pitchFamily="34" charset="0"/>
              </a:rPr>
              <a:t>(наименование органа, подразделения)</a:t>
            </a:r>
          </a:p>
          <a:p>
            <a:pPr indent="457200" algn="ctr">
              <a:tabLst>
                <a:tab pos="449263" algn="l"/>
                <a:tab pos="5581650" algn="l"/>
              </a:tabLst>
            </a:pPr>
            <a:r>
              <a:rPr lang="ru-RU" sz="1400" u="sng">
                <a:solidFill>
                  <a:srgbClr val="FFFF00"/>
                </a:solidFill>
                <a:latin typeface="Arial" pitchFamily="34" charset="0"/>
              </a:rPr>
              <a:t>	</a:t>
            </a:r>
            <a:endParaRPr lang="ru-RU" sz="1400">
              <a:solidFill>
                <a:srgbClr val="FFFF00"/>
              </a:solidFill>
              <a:latin typeface="Arial" pitchFamily="34" charset="0"/>
            </a:endParaRPr>
          </a:p>
          <a:p>
            <a:pPr indent="457200" algn="ctr">
              <a:tabLst>
                <a:tab pos="449263" algn="l"/>
                <a:tab pos="5581650" algn="l"/>
              </a:tabLst>
            </a:pPr>
            <a:r>
              <a:rPr lang="ru-RU" sz="1400">
                <a:solidFill>
                  <a:srgbClr val="FFFF00"/>
                </a:solidFill>
                <a:latin typeface="Arial" pitchFamily="34" charset="0"/>
              </a:rPr>
              <a:t>_______________________________________________</a:t>
            </a:r>
          </a:p>
          <a:p>
            <a:pPr indent="457200" algn="ctr">
              <a:tabLst>
                <a:tab pos="449263" algn="l"/>
                <a:tab pos="5581650" algn="l"/>
              </a:tabLst>
            </a:pPr>
            <a:r>
              <a:rPr lang="ru-RU" sz="1400" b="1">
                <a:solidFill>
                  <a:srgbClr val="FFFF00"/>
                </a:solidFill>
                <a:latin typeface="Arial" pitchFamily="34" charset="0"/>
              </a:rPr>
              <a:t>Справка о результатах проверки/постановки</a:t>
            </a:r>
            <a:endParaRPr lang="ru-RU" sz="1400">
              <a:solidFill>
                <a:srgbClr val="FFFF00"/>
              </a:solidFill>
              <a:latin typeface="Arial" pitchFamily="34" charset="0"/>
            </a:endParaRPr>
          </a:p>
          <a:p>
            <a:pPr indent="457200" algn="ctr">
              <a:tabLst>
                <a:tab pos="449263" algn="l"/>
                <a:tab pos="5581650" algn="l"/>
              </a:tabLst>
            </a:pPr>
            <a:r>
              <a:rPr lang="ru-RU" sz="1400" b="1">
                <a:solidFill>
                  <a:srgbClr val="FFFF00"/>
                </a:solidFill>
                <a:latin typeface="Arial" pitchFamily="34" charset="0"/>
              </a:rPr>
              <a:t>объекта на экспертно-криминалистический учет</a:t>
            </a:r>
            <a:endParaRPr lang="ru-RU" sz="1400">
              <a:solidFill>
                <a:srgbClr val="FFFF00"/>
              </a:solidFill>
              <a:latin typeface="Arial" pitchFamily="34" charset="0"/>
            </a:endParaRPr>
          </a:p>
          <a:p>
            <a:pPr indent="457200" algn="ctr">
              <a:tabLst>
                <a:tab pos="449263" algn="l"/>
                <a:tab pos="5581650" algn="l"/>
              </a:tabLst>
            </a:pPr>
            <a:r>
              <a:rPr lang="ru-RU" sz="1400">
                <a:solidFill>
                  <a:srgbClr val="FFFF00"/>
                </a:solidFill>
                <a:latin typeface="Arial" pitchFamily="34" charset="0"/>
              </a:rPr>
              <a:t>«___» _________ 20___ г.                                                                                      № ________</a:t>
            </a:r>
          </a:p>
          <a:p>
            <a:pPr indent="457200" algn="ctr">
              <a:tabLst>
                <a:tab pos="449263" algn="l"/>
                <a:tab pos="5581650" algn="l"/>
              </a:tabLst>
            </a:pPr>
            <a:r>
              <a:rPr lang="ru-RU" sz="1400">
                <a:solidFill>
                  <a:srgbClr val="FFFF00"/>
                </a:solidFill>
                <a:latin typeface="Arial" pitchFamily="34" charset="0"/>
              </a:rPr>
              <a:t>         Направленные Вами для  проверки/постановки  на учет (ненужное зачеркнуть):  _________________________________________________________________________________ (наименование объектов, образцов)        </a:t>
            </a:r>
          </a:p>
          <a:p>
            <a:pPr indent="457200" algn="ctr">
              <a:tabLst>
                <a:tab pos="449263" algn="l"/>
                <a:tab pos="5581650" algn="l"/>
              </a:tabLst>
            </a:pPr>
            <a:r>
              <a:rPr lang="ru-RU" sz="1400">
                <a:solidFill>
                  <a:srgbClr val="FFFF00"/>
                </a:solidFill>
                <a:latin typeface="Arial" pitchFamily="34" charset="0"/>
              </a:rPr>
              <a:t>_________________________________________________________________________________, </a:t>
            </a:r>
          </a:p>
          <a:p>
            <a:pPr indent="457200" algn="ctr">
              <a:tabLst>
                <a:tab pos="449263" algn="l"/>
                <a:tab pos="5581650" algn="l"/>
              </a:tabLst>
            </a:pPr>
            <a:r>
              <a:rPr lang="ru-RU" sz="1400">
                <a:solidFill>
                  <a:srgbClr val="FFFF00"/>
                </a:solidFill>
                <a:latin typeface="Arial" pitchFamily="34" charset="0"/>
              </a:rPr>
              <a:t>изъятые по ______________________ делу (материалу) № ________________________,  от « ___ » _________ г.  по факту _____________________________________, проверены по ____________________________________________________________________.</a:t>
            </a:r>
          </a:p>
          <a:p>
            <a:pPr indent="457200" algn="ctr">
              <a:tabLst>
                <a:tab pos="449263" algn="l"/>
                <a:tab pos="5581650" algn="l"/>
              </a:tabLst>
            </a:pPr>
            <a:r>
              <a:rPr lang="ru-RU" sz="1400">
                <a:solidFill>
                  <a:srgbClr val="FFFF00"/>
                </a:solidFill>
                <a:latin typeface="Arial" pitchFamily="34" charset="0"/>
              </a:rPr>
              <a:t>(наименование экспертно-криминалистического учета) </a:t>
            </a:r>
          </a:p>
          <a:p>
            <a:pPr indent="457200" algn="ctr">
              <a:tabLst>
                <a:tab pos="449263" algn="l"/>
                <a:tab pos="5581650" algn="l"/>
              </a:tabLst>
            </a:pPr>
            <a:r>
              <a:rPr lang="ru-RU" sz="1400">
                <a:solidFill>
                  <a:srgbClr val="FFFF00"/>
                </a:solidFill>
                <a:latin typeface="Arial" pitchFamily="34" charset="0"/>
              </a:rPr>
              <a:t>В результате проверки установлено/не установлено их совпадение с объектами, состоящими на учете:______________________________________________________ ___________________________________________________________________________, (заполняется при совпадении: наименование следов, образцов, иных объектов, с которыми установлено совпадение)                 </a:t>
            </a:r>
          </a:p>
          <a:p>
            <a:pPr indent="457200" algn="ctr">
              <a:tabLst>
                <a:tab pos="449263" algn="l"/>
                <a:tab pos="5581650" algn="l"/>
              </a:tabLst>
            </a:pPr>
            <a:r>
              <a:rPr lang="ru-RU" sz="1400">
                <a:solidFill>
                  <a:srgbClr val="FFFF00"/>
                </a:solidFill>
                <a:latin typeface="Arial" pitchFamily="34" charset="0"/>
              </a:rPr>
              <a:t>изъятыми по делу (материалу) № _____________________,  от  « ____ » ___________ г., </a:t>
            </a:r>
          </a:p>
          <a:p>
            <a:pPr indent="457200" algn="ctr">
              <a:tabLst>
                <a:tab pos="449263" algn="l"/>
                <a:tab pos="5581650" algn="l"/>
              </a:tabLst>
            </a:pPr>
            <a:r>
              <a:rPr lang="ru-RU" sz="1400">
                <a:solidFill>
                  <a:srgbClr val="FFFF00"/>
                </a:solidFill>
                <a:latin typeface="Arial" pitchFamily="34" charset="0"/>
              </a:rPr>
              <a:t>органом ___________________________________________________________________.</a:t>
            </a:r>
          </a:p>
          <a:p>
            <a:pPr indent="457200" algn="ctr">
              <a:tabLst>
                <a:tab pos="449263" algn="l"/>
                <a:tab pos="5581650" algn="l"/>
              </a:tabLst>
            </a:pPr>
            <a:r>
              <a:rPr lang="ru-RU" sz="1400">
                <a:solidFill>
                  <a:srgbClr val="FFFF00"/>
                </a:solidFill>
                <a:latin typeface="Arial" pitchFamily="34" charset="0"/>
              </a:rPr>
              <a:t>	 После проверки объекты поставлены/не поставлены на учет.</a:t>
            </a:r>
          </a:p>
          <a:p>
            <a:pPr indent="457200" algn="ctr">
              <a:tabLst>
                <a:tab pos="449263" algn="l"/>
                <a:tab pos="5581650" algn="l"/>
              </a:tabLst>
            </a:pPr>
            <a:r>
              <a:rPr lang="ru-RU" sz="1400">
                <a:solidFill>
                  <a:srgbClr val="FFFF00"/>
                </a:solidFill>
                <a:latin typeface="Arial" pitchFamily="34" charset="0"/>
              </a:rPr>
              <a:t>Приложение: </a:t>
            </a:r>
          </a:p>
          <a:p>
            <a:pPr indent="457200" algn="ctr">
              <a:tabLst>
                <a:tab pos="449263" algn="l"/>
                <a:tab pos="5581650" algn="l"/>
              </a:tabLst>
            </a:pPr>
            <a:r>
              <a:rPr lang="ru-RU" sz="1400">
                <a:solidFill>
                  <a:srgbClr val="FFFF00"/>
                </a:solidFill>
                <a:latin typeface="Arial" pitchFamily="34" charset="0"/>
              </a:rPr>
              <a:t>Начальник  </a:t>
            </a:r>
            <a:r>
              <a:rPr lang="ru-RU" sz="1400" u="sng">
                <a:solidFill>
                  <a:srgbClr val="FFFF00"/>
                </a:solidFill>
                <a:latin typeface="Arial" pitchFamily="34" charset="0"/>
              </a:rPr>
              <a:t>	</a:t>
            </a:r>
            <a:endParaRPr lang="ru-RU" sz="1400">
              <a:solidFill>
                <a:srgbClr val="FFFF00"/>
              </a:solidFill>
              <a:latin typeface="Arial" pitchFamily="34" charset="0"/>
            </a:endParaRPr>
          </a:p>
          <a:p>
            <a:pPr indent="457200" algn="ctr">
              <a:tabLst>
                <a:tab pos="449263" algn="l"/>
                <a:tab pos="5581650" algn="l"/>
              </a:tabLst>
            </a:pPr>
            <a:r>
              <a:rPr lang="ru-RU" sz="1400">
                <a:solidFill>
                  <a:srgbClr val="FFFF00"/>
                </a:solidFill>
                <a:latin typeface="Arial" pitchFamily="34" charset="0"/>
              </a:rPr>
              <a:t>                                (наименование ЭКП, фамилия руководителя его подпись)</a:t>
            </a:r>
          </a:p>
          <a:p>
            <a:pPr indent="457200" algn="ctr">
              <a:tabLst>
                <a:tab pos="449263" algn="l"/>
                <a:tab pos="5581650" algn="l"/>
              </a:tabLst>
            </a:pPr>
            <a:r>
              <a:rPr lang="ru-RU" sz="1400">
                <a:solidFill>
                  <a:srgbClr val="FFFF00"/>
                </a:solidFill>
                <a:latin typeface="Arial" pitchFamily="34" charset="0"/>
              </a:rPr>
              <a:t>____________________________________________________________________________________________________</a:t>
            </a:r>
          </a:p>
          <a:p>
            <a:pPr indent="457200" algn="ctr">
              <a:tabLst>
                <a:tab pos="449263" algn="l"/>
                <a:tab pos="5581650" algn="l"/>
              </a:tabLst>
            </a:pPr>
            <a:r>
              <a:rPr lang="ru-RU" sz="1400">
                <a:solidFill>
                  <a:srgbClr val="FFFF00"/>
                </a:solidFill>
                <a:latin typeface="Arial" pitchFamily="34" charset="0"/>
              </a:rPr>
              <a:t>  М.П.   </a:t>
            </a:r>
          </a:p>
        </p:txBody>
      </p:sp>
    </p:spTree>
    <p:extLst>
      <p:ext uri="{BB962C8B-B14F-4D97-AF65-F5344CB8AC3E}">
        <p14:creationId xmlns:p14="http://schemas.microsoft.com/office/powerpoint/2010/main" val="1605861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958850" y="260350"/>
            <a:ext cx="74056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indent="457200" algn="ctr"/>
            <a:r>
              <a:rPr lang="ru-RU" b="1">
                <a:solidFill>
                  <a:srgbClr val="FFFF00"/>
                </a:solidFill>
                <a:latin typeface="Arial" pitchFamily="34" charset="0"/>
              </a:rPr>
              <a:t>П Е Р Е Ч Е Н Ь </a:t>
            </a:r>
            <a:endParaRPr lang="ru-RU">
              <a:solidFill>
                <a:srgbClr val="FFFF00"/>
              </a:solidFill>
              <a:latin typeface="Arial" pitchFamily="34" charset="0"/>
            </a:endParaRPr>
          </a:p>
          <a:p>
            <a:pPr indent="457200" algn="ctr"/>
            <a:r>
              <a:rPr lang="ru-RU">
                <a:solidFill>
                  <a:srgbClr val="FFFF00"/>
                </a:solidFill>
                <a:latin typeface="Arial" pitchFamily="34" charset="0"/>
              </a:rPr>
              <a:t>экспертно-криминалистических учетов органов внутренних дел</a:t>
            </a:r>
          </a:p>
          <a:p>
            <a:pPr indent="457200" algn="ctr"/>
            <a:r>
              <a:rPr lang="ru-RU">
                <a:solidFill>
                  <a:srgbClr val="FFFF00"/>
                </a:solidFill>
                <a:latin typeface="Arial" pitchFamily="34" charset="0"/>
              </a:rPr>
              <a:t>Российской Федерации</a:t>
            </a:r>
          </a:p>
        </p:txBody>
      </p:sp>
      <p:graphicFrame>
        <p:nvGraphicFramePr>
          <p:cNvPr id="116739" name="Group 3"/>
          <p:cNvGraphicFramePr>
            <a:graphicFrameLocks noGrp="1"/>
          </p:cNvGraphicFramePr>
          <p:nvPr/>
        </p:nvGraphicFramePr>
        <p:xfrm>
          <a:off x="179388" y="2781300"/>
          <a:ext cx="8785225" cy="3269933"/>
        </p:xfrm>
        <a:graphic>
          <a:graphicData uri="http://schemas.openxmlformats.org/drawingml/2006/table">
            <a:tbl>
              <a:tblPr/>
              <a:tblGrid>
                <a:gridCol w="784225"/>
                <a:gridCol w="1506537"/>
                <a:gridCol w="2782888"/>
                <a:gridCol w="1679575"/>
                <a:gridCol w="2032000"/>
              </a:tblGrid>
              <a:tr h="709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30388">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01</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92075" algn="ctr"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следов рук</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лиц, оста-вивших следы рук на месте происшествия, фактов оставления следов рук одним и тем же лицом при совершении нескольких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Следы рук, изъятые с мест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следов рук в масштабе 1:1.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местный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6759" name="Rectangle 23"/>
          <p:cNvSpPr>
            <a:spLocks noChangeArrowheads="1"/>
          </p:cNvSpPr>
          <p:nvPr/>
        </p:nvSpPr>
        <p:spPr bwMode="auto">
          <a:xfrm>
            <a:off x="2195513" y="1700213"/>
            <a:ext cx="457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1. Учет следов рук</a:t>
            </a:r>
          </a:p>
        </p:txBody>
      </p:sp>
    </p:spTree>
    <p:extLst>
      <p:ext uri="{BB962C8B-B14F-4D97-AF65-F5344CB8AC3E}">
        <p14:creationId xmlns:p14="http://schemas.microsoft.com/office/powerpoint/2010/main" val="3439193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Group 2"/>
          <p:cNvGraphicFramePr>
            <a:graphicFrameLocks noGrp="1"/>
          </p:cNvGraphicFramePr>
          <p:nvPr/>
        </p:nvGraphicFramePr>
        <p:xfrm>
          <a:off x="323850" y="1268413"/>
          <a:ext cx="8640763" cy="4968875"/>
        </p:xfrm>
        <a:graphic>
          <a:graphicData uri="http://schemas.openxmlformats.org/drawingml/2006/table">
            <a:tbl>
              <a:tblPr/>
              <a:tblGrid>
                <a:gridCol w="771525"/>
                <a:gridCol w="1482725"/>
                <a:gridCol w="2735263"/>
                <a:gridCol w="1652587"/>
                <a:gridCol w="1998663"/>
              </a:tblGrid>
              <a:tr h="1155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317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02</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92075" algn="ctr"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следов</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подошв</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обуви</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лиц, оста-вивших следы обуви на месте происшествия, фак-тов оставления  следов одного и того же экземпляра обуви при совершении нескольких преступлений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Следы подошвы обуви, изъятые с мест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следов обуви в масштабе 1:1 или 1:2 (для оставленных всей подошвой).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местный </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7782" name="Rectangle 22"/>
          <p:cNvSpPr>
            <a:spLocks noChangeArrowheads="1"/>
          </p:cNvSpPr>
          <p:nvPr/>
        </p:nvSpPr>
        <p:spPr bwMode="auto">
          <a:xfrm>
            <a:off x="2339975" y="549275"/>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 следов подошв обуви</a:t>
            </a:r>
          </a:p>
        </p:txBody>
      </p:sp>
    </p:spTree>
    <p:extLst>
      <p:ext uri="{BB962C8B-B14F-4D97-AF65-F5344CB8AC3E}">
        <p14:creationId xmlns:p14="http://schemas.microsoft.com/office/powerpoint/2010/main" val="1098836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12845"/>
            <a:ext cx="8496944" cy="1569660"/>
          </a:xfrm>
          <a:prstGeom prst="rect">
            <a:avLst/>
          </a:prstGeom>
        </p:spPr>
        <p:txBody>
          <a:bodyPr wrap="square">
            <a:spAutoFit/>
          </a:bodyPr>
          <a:lstStyle/>
          <a:p>
            <a:r>
              <a:rPr lang="ru-RU" sz="2400" b="1" dirty="0" smtClean="0">
                <a:solidFill>
                  <a:srgbClr val="FFC000"/>
                </a:solidFill>
              </a:rPr>
              <a:t>Механизм совершения любого преступления представляет собой довольно сложный процесс, информация о котором является основной составляющей процесса расследования, обеспечивающей его своевременность и эффективность. </a:t>
            </a:r>
            <a:endParaRPr lang="ru-RU" sz="2400" b="1" dirty="0">
              <a:solidFill>
                <a:srgbClr val="FFC000"/>
              </a:solidFill>
            </a:endParaRPr>
          </a:p>
        </p:txBody>
      </p:sp>
      <p:sp>
        <p:nvSpPr>
          <p:cNvPr id="3" name="Прямоугольник 2"/>
          <p:cNvSpPr/>
          <p:nvPr/>
        </p:nvSpPr>
        <p:spPr>
          <a:xfrm>
            <a:off x="374328" y="2636912"/>
            <a:ext cx="8496944" cy="1200329"/>
          </a:xfrm>
          <a:prstGeom prst="rect">
            <a:avLst/>
          </a:prstGeom>
        </p:spPr>
        <p:txBody>
          <a:bodyPr wrap="square">
            <a:spAutoFit/>
          </a:bodyPr>
          <a:lstStyle/>
          <a:p>
            <a:r>
              <a:rPr lang="ru-RU" sz="2400" b="1" dirty="0" smtClean="0">
                <a:solidFill>
                  <a:srgbClr val="FFC000"/>
                </a:solidFill>
              </a:rPr>
              <a:t>Одним из основных направлений деятельности следователя, особенно на первоначальном этапе расследования, является использование различного рода учетов.</a:t>
            </a:r>
            <a:endParaRPr lang="ru-RU" sz="2400" b="1" dirty="0">
              <a:solidFill>
                <a:srgbClr val="FFC000"/>
              </a:solidFill>
            </a:endParaRPr>
          </a:p>
        </p:txBody>
      </p:sp>
      <p:sp>
        <p:nvSpPr>
          <p:cNvPr id="5" name="Прямоугольник 4"/>
          <p:cNvSpPr/>
          <p:nvPr/>
        </p:nvSpPr>
        <p:spPr>
          <a:xfrm>
            <a:off x="497492" y="4149080"/>
            <a:ext cx="8496944" cy="830997"/>
          </a:xfrm>
          <a:prstGeom prst="rect">
            <a:avLst/>
          </a:prstGeom>
        </p:spPr>
        <p:txBody>
          <a:bodyPr wrap="square">
            <a:spAutoFit/>
          </a:bodyPr>
          <a:lstStyle/>
          <a:p>
            <a:r>
              <a:rPr lang="ru-RU" sz="2400" b="1" dirty="0" smtClean="0">
                <a:solidFill>
                  <a:srgbClr val="FFC000"/>
                </a:solidFill>
              </a:rPr>
              <a:t>В этих целях в ОВД функционирует система информационного обеспечения лиц раскрывающих и расследующих преступления.</a:t>
            </a:r>
            <a:endParaRPr lang="ru-RU" sz="2400" b="1" dirty="0">
              <a:solidFill>
                <a:srgbClr val="FFC000"/>
              </a:solidFill>
            </a:endParaRPr>
          </a:p>
        </p:txBody>
      </p:sp>
    </p:spTree>
    <p:extLst>
      <p:ext uri="{BB962C8B-B14F-4D97-AF65-F5344CB8AC3E}">
        <p14:creationId xmlns:p14="http://schemas.microsoft.com/office/powerpoint/2010/main" val="74439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Group 2"/>
          <p:cNvGraphicFramePr>
            <a:graphicFrameLocks noGrp="1"/>
          </p:cNvGraphicFramePr>
          <p:nvPr/>
        </p:nvGraphicFramePr>
        <p:xfrm>
          <a:off x="323850" y="1196975"/>
          <a:ext cx="8569325" cy="5248910"/>
        </p:xfrm>
        <a:graphic>
          <a:graphicData uri="http://schemas.openxmlformats.org/drawingml/2006/table">
            <a:tbl>
              <a:tblPr/>
              <a:tblGrid>
                <a:gridCol w="765175"/>
                <a:gridCol w="1471613"/>
                <a:gridCol w="2711450"/>
                <a:gridCol w="1638300"/>
                <a:gridCol w="1982787"/>
              </a:tblGrid>
              <a:tr h="768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6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03</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92075" algn="ctr"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следов орудий взлома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орудий взлома, оставивших следы на месте происшествия, фактов использования одного и того же орудия взлома при совершении не-скольких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Следы отжима, иные трасологии-ческие следы с достаточной степенью отображения индивидуаль-ных особенностей следообразу-ющих инструмен-тов, изъятые с мест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следов орудий взлома в масштабе 3:1.</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местный</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8806" name="Rectangle 22"/>
          <p:cNvSpPr>
            <a:spLocks noChangeArrowheads="1"/>
          </p:cNvSpPr>
          <p:nvPr/>
        </p:nvSpPr>
        <p:spPr bwMode="auto">
          <a:xfrm>
            <a:off x="2195513" y="404813"/>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следов орудий взлома</a:t>
            </a:r>
          </a:p>
        </p:txBody>
      </p:sp>
    </p:spTree>
    <p:extLst>
      <p:ext uri="{BB962C8B-B14F-4D97-AF65-F5344CB8AC3E}">
        <p14:creationId xmlns:p14="http://schemas.microsoft.com/office/powerpoint/2010/main" val="1079896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Group 2"/>
          <p:cNvGraphicFramePr>
            <a:graphicFrameLocks noGrp="1"/>
          </p:cNvGraphicFramePr>
          <p:nvPr/>
        </p:nvGraphicFramePr>
        <p:xfrm>
          <a:off x="323850" y="1412875"/>
          <a:ext cx="8640763" cy="3941763"/>
        </p:xfrm>
        <a:graphic>
          <a:graphicData uri="http://schemas.openxmlformats.org/drawingml/2006/table">
            <a:tbl>
              <a:tblPr/>
              <a:tblGrid>
                <a:gridCol w="771525"/>
                <a:gridCol w="1482725"/>
                <a:gridCol w="2735263"/>
                <a:gridCol w="1652587"/>
                <a:gridCol w="1998663"/>
              </a:tblGrid>
              <a:tr h="938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355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04</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92075" algn="ctr" defTabSz="914400" rtl="0" eaLnBrk="1" fontAlgn="base" latinLnBrk="0" hangingPunct="1">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следов</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92075" algn="ctr" defTabSz="914400" rtl="0" eaLnBrk="0" fontAlgn="base" latinLnBrk="0" hangingPunct="0">
                        <a:lnSpc>
                          <a:spcPct val="100000"/>
                        </a:lnSpc>
                        <a:spcBef>
                          <a:spcPct val="0"/>
                        </a:spcBef>
                        <a:spcAft>
                          <a:spcPct val="0"/>
                        </a:spcAft>
                        <a:buClrTx/>
                        <a:buSzTx/>
                        <a:buFontTx/>
                        <a:buNone/>
                        <a:tabLst>
                          <a:tab pos="-182563" algn="l"/>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протекторов шин транс-портных средств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автотранспортных средств, оставивших следы на месте проис-шествия, фактов использо-вания одного и того же ав-тотранспортного средства при совершении несколь-ких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l"/>
                          <a:tab pos="5581650"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Следы протекторов шин транс-портных средств, изъятые с мест преступлений и происшествий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следов протекторов шин в масштабе 1:5.</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местный </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9830" name="Rectangle 22"/>
          <p:cNvSpPr>
            <a:spLocks noChangeArrowheads="1"/>
          </p:cNvSpPr>
          <p:nvPr/>
        </p:nvSpPr>
        <p:spPr bwMode="auto">
          <a:xfrm>
            <a:off x="1187450" y="476250"/>
            <a:ext cx="6696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 следов протекторов шин транспортных средств</a:t>
            </a:r>
          </a:p>
        </p:txBody>
      </p:sp>
    </p:spTree>
    <p:extLst>
      <p:ext uri="{BB962C8B-B14F-4D97-AF65-F5344CB8AC3E}">
        <p14:creationId xmlns:p14="http://schemas.microsoft.com/office/powerpoint/2010/main" val="3036331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Group 2"/>
          <p:cNvGraphicFramePr>
            <a:graphicFrameLocks noGrp="1"/>
          </p:cNvGraphicFramePr>
          <p:nvPr/>
        </p:nvGraphicFramePr>
        <p:xfrm>
          <a:off x="250825" y="1484313"/>
          <a:ext cx="8642350" cy="4936490"/>
        </p:xfrm>
        <a:graphic>
          <a:graphicData uri="http://schemas.openxmlformats.org/drawingml/2006/table">
            <a:tbl>
              <a:tblPr/>
              <a:tblGrid>
                <a:gridCol w="771525"/>
                <a:gridCol w="1484313"/>
                <a:gridCol w="2735262"/>
                <a:gridCol w="1651000"/>
                <a:gridCol w="2000250"/>
              </a:tblGrid>
              <a:tr h="730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4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05</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данных ДНК биологических объектов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лиц, оста-вивших биологические следы на месте происшествия; фактов оставления одним и тем же лицом биологических следов при совершении нескольких преступлений; установление личности неопознанных трупов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Кровь, сперма, слюна, волосы, изъятые с мест преступлений, предусмотренных ст. 105, 111 и главой 18 УК РФ, образцы биологи-ческого материала неопознан-ных трупов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ИК-2)</a:t>
                      </a: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 </a:t>
                      </a: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 натурные объекты (выделенные из объектов пробы ДНК).</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0854" name="Rectangle 22"/>
          <p:cNvSpPr>
            <a:spLocks noChangeArrowheads="1"/>
          </p:cNvSpPr>
          <p:nvPr/>
        </p:nvSpPr>
        <p:spPr bwMode="auto">
          <a:xfrm>
            <a:off x="2051050" y="549275"/>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данных ДНК биологических объектов</a:t>
            </a:r>
          </a:p>
        </p:txBody>
      </p:sp>
    </p:spTree>
    <p:extLst>
      <p:ext uri="{BB962C8B-B14F-4D97-AF65-F5344CB8AC3E}">
        <p14:creationId xmlns:p14="http://schemas.microsoft.com/office/powerpoint/2010/main" val="2070608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Group 2"/>
          <p:cNvGraphicFramePr>
            <a:graphicFrameLocks noGrp="1"/>
          </p:cNvGraphicFramePr>
          <p:nvPr/>
        </p:nvGraphicFramePr>
        <p:xfrm>
          <a:off x="179388" y="1268413"/>
          <a:ext cx="8785225" cy="5394960"/>
        </p:xfrm>
        <a:graphic>
          <a:graphicData uri="http://schemas.openxmlformats.org/drawingml/2006/table">
            <a:tbl>
              <a:tblPr/>
              <a:tblGrid>
                <a:gridCol w="784225"/>
                <a:gridCol w="1509712"/>
                <a:gridCol w="2779713"/>
                <a:gridCol w="1677987"/>
                <a:gridCol w="2033588"/>
              </a:tblGrid>
              <a:tr h="566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06</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 </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микрообъектов (микроволокон, частиц лакокрасочных покрытий, полимеров и металла)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однородности происхождения микрообъектов, обнаруженных на местах происшествий,  или (и)  изъятых  в  качестве  образцов у подозреваемых в совершении преступлений лиц</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Микрообъекты (микроволокна, частицы лакокра-сочных покрытий и металла), изъятые с мест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спек-трограммами, иными  сведениями о строении, составе и локализации микрообъектов, натурные объек-ты.</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(по тяжким и особо тяжким преступлениям)</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1878" name="Rectangle 22"/>
          <p:cNvSpPr>
            <a:spLocks noChangeArrowheads="1"/>
          </p:cNvSpPr>
          <p:nvPr/>
        </p:nvSpPr>
        <p:spPr bwMode="auto">
          <a:xfrm>
            <a:off x="468313" y="188913"/>
            <a:ext cx="83518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 </a:t>
            </a:r>
            <a:endParaRPr lang="ru-RU">
              <a:solidFill>
                <a:srgbClr val="FFFF00"/>
              </a:solidFill>
              <a:latin typeface="Arial" pitchFamily="34" charset="0"/>
            </a:endParaRPr>
          </a:p>
          <a:p>
            <a:pPr algn="ctr"/>
            <a:r>
              <a:rPr lang="ru-RU" b="1">
                <a:solidFill>
                  <a:srgbClr val="FFFF00"/>
                </a:solidFill>
                <a:latin typeface="Arial" pitchFamily="34" charset="0"/>
              </a:rPr>
              <a:t>микрообъектов (микроволокон, частиц лакокрасочных покрытий, полимеров и металла)</a:t>
            </a:r>
          </a:p>
        </p:txBody>
      </p:sp>
    </p:spTree>
    <p:extLst>
      <p:ext uri="{BB962C8B-B14F-4D97-AF65-F5344CB8AC3E}">
        <p14:creationId xmlns:p14="http://schemas.microsoft.com/office/powerpoint/2010/main" val="929633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Group 2"/>
          <p:cNvGraphicFramePr>
            <a:graphicFrameLocks noGrp="1"/>
          </p:cNvGraphicFramePr>
          <p:nvPr/>
        </p:nvGraphicFramePr>
        <p:xfrm>
          <a:off x="179388" y="908050"/>
          <a:ext cx="8713787" cy="5682615"/>
        </p:xfrm>
        <a:graphic>
          <a:graphicData uri="http://schemas.openxmlformats.org/drawingml/2006/table">
            <a:tbl>
              <a:tblPr/>
              <a:tblGrid>
                <a:gridCol w="777875"/>
                <a:gridCol w="1495425"/>
                <a:gridCol w="2759075"/>
                <a:gridCol w="1665287"/>
                <a:gridCol w="2016125"/>
              </a:tblGrid>
              <a:tr h="714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9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07</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Учет </a:t>
                      </a:r>
                      <a:endParaRPr kumimoji="0" lang="ru-RU" sz="16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самодельных взрывных </a:t>
                      </a:r>
                      <a:endParaRPr kumimoji="0" lang="ru-RU" sz="16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устройств</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Установление единого источника происхождения самодельных взрывных устройств (их основных элементов и механизмов) по конструктивным и технологическим особенностям изготовления</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Самодельные взрывные устройства (СВУ), их основные элементы и остатки после взрыва.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l"/>
                          <a:tab pos="5581650" algn="l"/>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ИК-3), фототаблицы и схемы со сведениями о СВУ; натурные объекты, не содержащие радио-электронику (на региональном уровне) и содержащие радио-электронику (на федеральном уровне), не включающие в себя взрывчатых веществ и взрывоопасных элементов.</a:t>
                      </a:r>
                    </a:p>
                    <a:p>
                      <a:pPr marL="0" marR="0" lvl="0" indent="0" algn="just" defTabSz="914400" rtl="0" eaLnBrk="0" fontAlgn="base" latinLnBrk="0" hangingPunct="0">
                        <a:lnSpc>
                          <a:spcPct val="100000"/>
                        </a:lnSpc>
                        <a:spcBef>
                          <a:spcPct val="0"/>
                        </a:spcBef>
                        <a:spcAft>
                          <a:spcPct val="0"/>
                        </a:spcAft>
                        <a:buClrTx/>
                        <a:buSzTx/>
                        <a:buFontTx/>
                        <a:buNone/>
                        <a:tabLst>
                          <a:tab pos="449263" algn="l"/>
                          <a:tab pos="5581650" algn="l"/>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just" defTabSz="914400" rtl="0" eaLnBrk="0" fontAlgn="base" latinLnBrk="0" hangingPunct="0">
                        <a:lnSpc>
                          <a:spcPct val="100000"/>
                        </a:lnSpc>
                        <a:spcBef>
                          <a:spcPct val="0"/>
                        </a:spcBef>
                        <a:spcAft>
                          <a:spcPct val="0"/>
                        </a:spcAft>
                        <a:buClrTx/>
                        <a:buSzTx/>
                        <a:buFontTx/>
                        <a:buNone/>
                        <a:tabLst>
                          <a:tab pos="449263" algn="l"/>
                          <a:tab pos="5581650" algn="l"/>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2902" name="Rectangle 22"/>
          <p:cNvSpPr>
            <a:spLocks noChangeArrowheads="1"/>
          </p:cNvSpPr>
          <p:nvPr/>
        </p:nvSpPr>
        <p:spPr bwMode="auto">
          <a:xfrm>
            <a:off x="323850" y="404813"/>
            <a:ext cx="8569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 самодельных взрывных устройств</a:t>
            </a:r>
          </a:p>
        </p:txBody>
      </p:sp>
    </p:spTree>
    <p:extLst>
      <p:ext uri="{BB962C8B-B14F-4D97-AF65-F5344CB8AC3E}">
        <p14:creationId xmlns:p14="http://schemas.microsoft.com/office/powerpoint/2010/main" val="2750738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Group 2"/>
          <p:cNvGraphicFramePr>
            <a:graphicFrameLocks noGrp="1"/>
          </p:cNvGraphicFramePr>
          <p:nvPr/>
        </p:nvGraphicFramePr>
        <p:xfrm>
          <a:off x="395288" y="1268413"/>
          <a:ext cx="8496300" cy="4936808"/>
        </p:xfrm>
        <a:graphic>
          <a:graphicData uri="http://schemas.openxmlformats.org/drawingml/2006/table">
            <a:tbl>
              <a:tblPr/>
              <a:tblGrid>
                <a:gridCol w="758825"/>
                <a:gridCol w="1458912"/>
                <a:gridCol w="2687638"/>
                <a:gridCol w="1625600"/>
                <a:gridCol w="1965325"/>
              </a:tblGrid>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7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08</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самодельного огнестрельного оружия</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единого источника происхождения самодельного огнестрельного оружия (его отдельных частей,  механизмов) по конструктивным и технологическим особенностям его изготовления</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Самодельное или переделанное ог-нестрельное оружие, предусмот-ренное п. 35 Правил ведения экспертно-крими-налистических учетов </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ИК-4) с фотоснимками, натурные объекты.</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(картотека),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926" name="Rectangle 22"/>
          <p:cNvSpPr>
            <a:spLocks noChangeArrowheads="1"/>
          </p:cNvSpPr>
          <p:nvPr/>
        </p:nvSpPr>
        <p:spPr bwMode="auto">
          <a:xfrm>
            <a:off x="539750" y="260350"/>
            <a:ext cx="7993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самодельного огнестрельного оружия</a:t>
            </a:r>
          </a:p>
        </p:txBody>
      </p:sp>
    </p:spTree>
    <p:extLst>
      <p:ext uri="{BB962C8B-B14F-4D97-AF65-F5344CB8AC3E}">
        <p14:creationId xmlns:p14="http://schemas.microsoft.com/office/powerpoint/2010/main" val="782938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30" name="Group 2"/>
          <p:cNvGraphicFramePr>
            <a:graphicFrameLocks noGrp="1"/>
          </p:cNvGraphicFramePr>
          <p:nvPr/>
        </p:nvGraphicFramePr>
        <p:xfrm>
          <a:off x="323850" y="2244725"/>
          <a:ext cx="8640763" cy="4150360"/>
        </p:xfrm>
        <a:graphic>
          <a:graphicData uri="http://schemas.openxmlformats.org/drawingml/2006/table">
            <a:tbl>
              <a:tblPr/>
              <a:tblGrid>
                <a:gridCol w="771525"/>
                <a:gridCol w="1482725"/>
                <a:gridCol w="2735263"/>
                <a:gridCol w="1652587"/>
                <a:gridCol w="1998663"/>
              </a:tblGrid>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09</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пуль, гильз и патронов  со  следами  нарезного огнестрельного оружия, изъятых с мест происшествий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конкретного экземпляра, фактов применения одного и того же экземпляра оружия при совершении нескольких преступлений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r"/>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Пули, гильзы и па-троны (калибра не более 14,5 мм) со следами нарезного  огнестрельного оружия, изъятые с мест происшествий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ИК-5), натурные объекты.</a:t>
                      </a:r>
                    </a:p>
                    <a:p>
                      <a:pPr marL="0" marR="0" lvl="0" indent="0" algn="just" defTabSz="914400" rtl="0" eaLnBrk="0" fontAlgn="base" latinLnBrk="0" hangingPunct="0">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just" defTabSz="914400" rtl="0" eaLnBrk="0" fontAlgn="base" latinLnBrk="0" hangingPunct="0">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4950" name="Rectangle 22"/>
          <p:cNvSpPr>
            <a:spLocks noChangeArrowheads="1"/>
          </p:cNvSpPr>
          <p:nvPr/>
        </p:nvSpPr>
        <p:spPr bwMode="auto">
          <a:xfrm>
            <a:off x="395288" y="765175"/>
            <a:ext cx="8280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пуль, гильз и патронов  со  следами  нарезного огнестрельного оружия, изъятых с мест происшествий</a:t>
            </a:r>
          </a:p>
        </p:txBody>
      </p:sp>
    </p:spTree>
    <p:extLst>
      <p:ext uri="{BB962C8B-B14F-4D97-AF65-F5344CB8AC3E}">
        <p14:creationId xmlns:p14="http://schemas.microsoft.com/office/powerpoint/2010/main" val="1066247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Group 2"/>
          <p:cNvGraphicFramePr>
            <a:graphicFrameLocks noGrp="1"/>
          </p:cNvGraphicFramePr>
          <p:nvPr/>
        </p:nvGraphicFramePr>
        <p:xfrm>
          <a:off x="250825" y="1484313"/>
          <a:ext cx="8713788" cy="4806633"/>
        </p:xfrm>
        <a:graphic>
          <a:graphicData uri="http://schemas.openxmlformats.org/drawingml/2006/table">
            <a:tbl>
              <a:tblPr/>
              <a:tblGrid>
                <a:gridCol w="777875"/>
                <a:gridCol w="1495425"/>
                <a:gridCol w="2759075"/>
                <a:gridCol w="1665288"/>
                <a:gridCol w="2016125"/>
              </a:tblGrid>
              <a:tr h="874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6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10</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контрольных пуль и гильз утраченного служебного, гражданского оружия с нарезным стволом, боевого ручного стрелкового оружия</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фактов использования утраченного служебного, гражданского, боевого огнестрельного оружия при совершении преступлений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Контрольные пули и гильзы утраченного нарезного слу-жебного, гражданского, боевого   ог-нестрельного оружия калибра не более 14,5 мм</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ИК-5), натурные объекты.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5974" name="Rectangle 22"/>
          <p:cNvSpPr>
            <a:spLocks noChangeArrowheads="1"/>
          </p:cNvSpPr>
          <p:nvPr/>
        </p:nvSpPr>
        <p:spPr bwMode="auto">
          <a:xfrm>
            <a:off x="395288" y="260350"/>
            <a:ext cx="84248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контрольных пуль и гильз утраченного служебного, гражданского оружия с нарезным стволом, боевого ручного стрелкового оружия</a:t>
            </a:r>
          </a:p>
        </p:txBody>
      </p:sp>
    </p:spTree>
    <p:extLst>
      <p:ext uri="{BB962C8B-B14F-4D97-AF65-F5344CB8AC3E}">
        <p14:creationId xmlns:p14="http://schemas.microsoft.com/office/powerpoint/2010/main" val="343690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Group 2"/>
          <p:cNvGraphicFramePr>
            <a:graphicFrameLocks noGrp="1"/>
          </p:cNvGraphicFramePr>
          <p:nvPr/>
        </p:nvGraphicFramePr>
        <p:xfrm>
          <a:off x="501650" y="1125538"/>
          <a:ext cx="8318500" cy="5430838"/>
        </p:xfrm>
        <a:graphic>
          <a:graphicData uri="http://schemas.openxmlformats.org/drawingml/2006/table">
            <a:tbl>
              <a:tblPr/>
              <a:tblGrid>
                <a:gridCol w="742950"/>
                <a:gridCol w="1428750"/>
                <a:gridCol w="2632075"/>
                <a:gridCol w="1589088"/>
                <a:gridCol w="1925637"/>
              </a:tblGrid>
              <a:tr h="706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4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11</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6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00"/>
                          </a:solidFill>
                          <a:effectLst/>
                          <a:latin typeface="Times New Roman" pitchFamily="18" charset="0"/>
                          <a:cs typeface="Times New Roman" pitchFamily="18" charset="0"/>
                        </a:rPr>
                        <a:t>поддельных денежных билетов, ценных бумаг и документов</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Установление единого источника происхождения выявленных поддельных денежных билетов Банка России, иностранной валюты, ценных бумаг и документов</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9263" algn="l"/>
                          <a:tab pos="5581650" algn="l"/>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Полностью под-дельные и час-тично изменен-ные денежные билеты Банка России и в ино-странной валюте, ценные бумаги.</a:t>
                      </a:r>
                    </a:p>
                    <a:p>
                      <a:pPr marL="0" marR="0" lvl="0" indent="0" algn="just" defTabSz="914400" rtl="0" eaLnBrk="0" fontAlgn="base" latinLnBrk="0" hangingPunct="0">
                        <a:lnSpc>
                          <a:spcPct val="100000"/>
                        </a:lnSpc>
                        <a:spcBef>
                          <a:spcPct val="0"/>
                        </a:spcBef>
                        <a:spcAft>
                          <a:spcPct val="0"/>
                        </a:spcAft>
                        <a:buClrTx/>
                        <a:buSzTx/>
                        <a:buFontTx/>
                        <a:buNone/>
                        <a:tabLst>
                          <a:tab pos="449263" algn="l"/>
                          <a:tab pos="5581650" algn="l"/>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Поддельные бланки докумен-тов федерального значения, выполненные полигра-фическим способом</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лицевой и оборотной сторон объекта в масс-штабе 1:1 (для денежных билетов), 1:2 (для ценных бумаг и документов), натур-ные объекты.</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endParaRPr kumimoji="0" lang="ru-RU" sz="16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6998" name="Rectangle 22"/>
          <p:cNvSpPr>
            <a:spLocks noChangeArrowheads="1"/>
          </p:cNvSpPr>
          <p:nvPr/>
        </p:nvSpPr>
        <p:spPr bwMode="auto">
          <a:xfrm>
            <a:off x="611188" y="188913"/>
            <a:ext cx="8137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поддельных денежных билетов, ценных бумаг и документов</a:t>
            </a:r>
          </a:p>
        </p:txBody>
      </p:sp>
    </p:spTree>
    <p:extLst>
      <p:ext uri="{BB962C8B-B14F-4D97-AF65-F5344CB8AC3E}">
        <p14:creationId xmlns:p14="http://schemas.microsoft.com/office/powerpoint/2010/main" val="1962800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Group 2"/>
          <p:cNvGraphicFramePr>
            <a:graphicFrameLocks noGrp="1"/>
          </p:cNvGraphicFramePr>
          <p:nvPr/>
        </p:nvGraphicFramePr>
        <p:xfrm>
          <a:off x="250825" y="2413000"/>
          <a:ext cx="8569325" cy="3725228"/>
        </p:xfrm>
        <a:graphic>
          <a:graphicData uri="http://schemas.openxmlformats.org/drawingml/2006/table">
            <a:tbl>
              <a:tblPr/>
              <a:tblGrid>
                <a:gridCol w="765175"/>
                <a:gridCol w="1471613"/>
                <a:gridCol w="2711450"/>
                <a:gridCol w="1638300"/>
                <a:gridCol w="1982787"/>
              </a:tblGrid>
              <a:tr h="890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46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12</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7463"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 </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17463"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поддельных монет</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единого источника происхождения выявлен-ных поддельных монет</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Поддельные ме-таллические деньги (монеты) Банка России и в иностранной валюте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ИК-1) с фотоснимками аверса, реверса монет в масштабе 3:1, натурные объекты.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Федеральный,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8022" name="Rectangle 22"/>
          <p:cNvSpPr>
            <a:spLocks noChangeArrowheads="1"/>
          </p:cNvSpPr>
          <p:nvPr/>
        </p:nvSpPr>
        <p:spPr bwMode="auto">
          <a:xfrm>
            <a:off x="2051050" y="1125538"/>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 </a:t>
            </a:r>
            <a:endParaRPr lang="ru-RU">
              <a:solidFill>
                <a:srgbClr val="FFFF00"/>
              </a:solidFill>
              <a:latin typeface="Arial" pitchFamily="34" charset="0"/>
            </a:endParaRPr>
          </a:p>
          <a:p>
            <a:pPr algn="ctr"/>
            <a:r>
              <a:rPr lang="ru-RU" b="1">
                <a:solidFill>
                  <a:srgbClr val="FFFF00"/>
                </a:solidFill>
                <a:latin typeface="Arial" pitchFamily="34" charset="0"/>
              </a:rPr>
              <a:t>поддельных монет</a:t>
            </a:r>
          </a:p>
        </p:txBody>
      </p:sp>
    </p:spTree>
    <p:extLst>
      <p:ext uri="{BB962C8B-B14F-4D97-AF65-F5344CB8AC3E}">
        <p14:creationId xmlns:p14="http://schemas.microsoft.com/office/powerpoint/2010/main" val="725889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31277" y="548680"/>
            <a:ext cx="8496944" cy="2308324"/>
          </a:xfrm>
          <a:prstGeom prst="rect">
            <a:avLst/>
          </a:prstGeom>
        </p:spPr>
        <p:txBody>
          <a:bodyPr wrap="square">
            <a:spAutoFit/>
          </a:bodyPr>
          <a:lstStyle/>
          <a:p>
            <a:r>
              <a:rPr lang="ru-RU" sz="2400" b="1" dirty="0" smtClean="0">
                <a:solidFill>
                  <a:srgbClr val="FFC000"/>
                </a:solidFill>
              </a:rPr>
              <a:t>Данная система предназначена для обеспечения функционирования иерархической интегрированной информационной сети, объединяющей абонентские, региональные и федеральный уровни в организации регламентированного доступа пользователей к информации, формируемой на федеральном уровне. </a:t>
            </a:r>
            <a:endParaRPr lang="ru-RU" sz="2400" b="1" dirty="0">
              <a:solidFill>
                <a:srgbClr val="FFC000"/>
              </a:solidFill>
            </a:endParaRPr>
          </a:p>
        </p:txBody>
      </p:sp>
      <p:sp>
        <p:nvSpPr>
          <p:cNvPr id="4" name="Прямоугольник 3"/>
          <p:cNvSpPr/>
          <p:nvPr/>
        </p:nvSpPr>
        <p:spPr>
          <a:xfrm>
            <a:off x="374328" y="3068960"/>
            <a:ext cx="8496944" cy="2308324"/>
          </a:xfrm>
          <a:prstGeom prst="rect">
            <a:avLst/>
          </a:prstGeom>
        </p:spPr>
        <p:txBody>
          <a:bodyPr wrap="square">
            <a:spAutoFit/>
          </a:bodyPr>
          <a:lstStyle/>
          <a:p>
            <a:r>
              <a:rPr lang="ru-RU" sz="2400" b="1" dirty="0" smtClean="0">
                <a:solidFill>
                  <a:srgbClr val="FFC000"/>
                </a:solidFill>
              </a:rPr>
              <a:t>Это позволяет обеспечивать доступ к информационным ресурсам регионального уровня, содержащем сведения  о разыскиваемых лицах, автотранспорте, оружии, номерных вещах, паспортах и бланков паспортов и иных объектах учета, а также к ресурсам федерального уровня, т.е. к центру хранения электронных копий материалов уголовных дел СК.</a:t>
            </a:r>
            <a:endParaRPr lang="ru-RU" sz="2400" b="1" dirty="0">
              <a:solidFill>
                <a:srgbClr val="FFC000"/>
              </a:solidFill>
            </a:endParaRPr>
          </a:p>
        </p:txBody>
      </p:sp>
    </p:spTree>
    <p:extLst>
      <p:ext uri="{BB962C8B-B14F-4D97-AF65-F5344CB8AC3E}">
        <p14:creationId xmlns:p14="http://schemas.microsoft.com/office/powerpoint/2010/main" val="2418566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Group 2"/>
          <p:cNvGraphicFramePr>
            <a:graphicFrameLocks noGrp="1"/>
          </p:cNvGraphicFramePr>
          <p:nvPr/>
        </p:nvGraphicFramePr>
        <p:xfrm>
          <a:off x="250825" y="2413000"/>
          <a:ext cx="8713788" cy="3963035"/>
        </p:xfrm>
        <a:graphic>
          <a:graphicData uri="http://schemas.openxmlformats.org/drawingml/2006/table">
            <a:tbl>
              <a:tblPr/>
              <a:tblGrid>
                <a:gridCol w="777875"/>
                <a:gridCol w="1495425"/>
                <a:gridCol w="2759075"/>
                <a:gridCol w="1665288"/>
                <a:gridCol w="2016125"/>
              </a:tblGrid>
              <a:tr h="854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3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13</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субъективных портретов разыскивае-мых лиц</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личности разыскиваемых лиц по описанию их внешности</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Субъективные портреты разыс-киваемых лиц</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ИК-6) с субъективными портретами лиц в массштабе с межзрачковым расстоянием 20 мм.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местный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9046" name="Rectangle 22"/>
          <p:cNvSpPr>
            <a:spLocks noChangeArrowheads="1"/>
          </p:cNvSpPr>
          <p:nvPr/>
        </p:nvSpPr>
        <p:spPr bwMode="auto">
          <a:xfrm>
            <a:off x="2124075" y="981075"/>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субъективных портретов разыскиваемых лиц</a:t>
            </a:r>
          </a:p>
        </p:txBody>
      </p:sp>
    </p:spTree>
    <p:extLst>
      <p:ext uri="{BB962C8B-B14F-4D97-AF65-F5344CB8AC3E}">
        <p14:creationId xmlns:p14="http://schemas.microsoft.com/office/powerpoint/2010/main" val="2525819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Group 2"/>
          <p:cNvGraphicFramePr>
            <a:graphicFrameLocks noGrp="1"/>
          </p:cNvGraphicFramePr>
          <p:nvPr/>
        </p:nvGraphicFramePr>
        <p:xfrm>
          <a:off x="250825" y="2497138"/>
          <a:ext cx="8642350" cy="3768090"/>
        </p:xfrm>
        <a:graphic>
          <a:graphicData uri="http://schemas.openxmlformats.org/drawingml/2006/table">
            <a:tbl>
              <a:tblPr/>
              <a:tblGrid>
                <a:gridCol w="771525"/>
                <a:gridCol w="1484313"/>
                <a:gridCol w="2735262"/>
                <a:gridCol w="1651000"/>
                <a:gridCol w="2000250"/>
              </a:tblGrid>
              <a:tr h="933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90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14</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фонограмм </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речи (голоса) неустановленных лиц</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лиц,  при-частных к совершению преступлений, по речи и голосу, фактов принад-лежности одному лицу речи (голоса) на фонограммах по нескольким преступлениям</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Аудиозаписи устной речи и голоса (в том числе телефонных сообщений) неизвестных лиц</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ИК-7), натурные объекты (фонограммы).</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 (по ст. 207 УК РФ, тяжким и особо тяжким прес-туплениям)</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0070" name="Rectangle 22"/>
          <p:cNvSpPr>
            <a:spLocks noChangeArrowheads="1"/>
          </p:cNvSpPr>
          <p:nvPr/>
        </p:nvSpPr>
        <p:spPr bwMode="auto">
          <a:xfrm>
            <a:off x="2124075" y="1052513"/>
            <a:ext cx="4572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Учет</a:t>
            </a:r>
            <a:endParaRPr lang="ru-RU">
              <a:solidFill>
                <a:srgbClr val="FFFF00"/>
              </a:solidFill>
              <a:latin typeface="Arial" pitchFamily="34" charset="0"/>
            </a:endParaRPr>
          </a:p>
          <a:p>
            <a:pPr algn="ctr"/>
            <a:r>
              <a:rPr lang="ru-RU" b="1">
                <a:solidFill>
                  <a:srgbClr val="FFFF00"/>
                </a:solidFill>
                <a:latin typeface="Arial" pitchFamily="34" charset="0"/>
              </a:rPr>
              <a:t>фонограмм </a:t>
            </a:r>
            <a:endParaRPr lang="ru-RU">
              <a:solidFill>
                <a:srgbClr val="FFFF00"/>
              </a:solidFill>
              <a:latin typeface="Arial" pitchFamily="34" charset="0"/>
            </a:endParaRPr>
          </a:p>
          <a:p>
            <a:pPr algn="ctr"/>
            <a:r>
              <a:rPr lang="ru-RU" b="1">
                <a:solidFill>
                  <a:srgbClr val="FFFF00"/>
                </a:solidFill>
                <a:latin typeface="Arial" pitchFamily="34" charset="0"/>
              </a:rPr>
              <a:t>речи (голоса) неустановленных лиц</a:t>
            </a:r>
          </a:p>
        </p:txBody>
      </p:sp>
    </p:spTree>
    <p:extLst>
      <p:ext uri="{BB962C8B-B14F-4D97-AF65-F5344CB8AC3E}">
        <p14:creationId xmlns:p14="http://schemas.microsoft.com/office/powerpoint/2010/main" val="2506552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Group 2"/>
          <p:cNvGraphicFramePr>
            <a:graphicFrameLocks noGrp="1"/>
          </p:cNvGraphicFramePr>
          <p:nvPr/>
        </p:nvGraphicFramePr>
        <p:xfrm>
          <a:off x="179388" y="1628775"/>
          <a:ext cx="8713787" cy="4743133"/>
        </p:xfrm>
        <a:graphic>
          <a:graphicData uri="http://schemas.openxmlformats.org/drawingml/2006/table">
            <a:tbl>
              <a:tblPr/>
              <a:tblGrid>
                <a:gridCol w="779462"/>
                <a:gridCol w="1493838"/>
                <a:gridCol w="2759075"/>
                <a:gridCol w="1665287"/>
                <a:gridCol w="2016125"/>
              </a:tblGrid>
              <a:tr h="811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Код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Наименование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Целевое назначение</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Объекты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Формы и уровни ведения учета</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25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15</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Краниологический учет</a:t>
                      </a:r>
                      <a:endParaRPr kumimoji="0" lang="ru-RU" sz="1800" b="0"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970213" algn="ctr"/>
                          <a:tab pos="5940425" algn="r"/>
                        </a:tabLst>
                      </a:pPr>
                      <a:r>
                        <a:rPr kumimoji="0" lang="ru-RU" sz="1800" b="1" i="0" u="none" strike="noStrike" cap="none" normalizeH="0" baseline="0" smtClean="0">
                          <a:ln>
                            <a:noFill/>
                          </a:ln>
                          <a:solidFill>
                            <a:srgbClr val="FFFF00"/>
                          </a:solidFill>
                          <a:effectLst/>
                          <a:latin typeface="Times New Roman" pitchFamily="18" charset="0"/>
                          <a:cs typeface="Times New Roman" pitchFamily="18" charset="0"/>
                        </a:rPr>
                        <a:t>(учет черепов неопознанных трупов)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82563" algn="l"/>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Установление личности по черепам неопознанных трупов</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970213" algn="ctr"/>
                          <a:tab pos="5940425" algn="r"/>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Черепа неопознанных трупов, фрагменты костей черепа, зубные протезы, мосты, коронки, представленные на исследование вместе с черепом</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Информационные карты (форма ИК-8), натурные объекты.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rgbClr val="FFFF00"/>
                          </a:solidFill>
                          <a:effectLst/>
                          <a:latin typeface="Times New Roman" pitchFamily="18" charset="0"/>
                          <a:cs typeface="Times New Roman" pitchFamily="18" charset="0"/>
                        </a:rPr>
                        <a:t>Региональный</a:t>
                      </a:r>
                      <a:endParaRPr kumimoji="0" lang="ru-RU" sz="1800" b="0" i="0" u="none" strike="noStrike" cap="none" normalizeH="0" baseline="0" smtClean="0">
                        <a:ln>
                          <a:noFill/>
                        </a:ln>
                        <a:solidFill>
                          <a:srgbClr val="FFFF00"/>
                        </a:solidFill>
                        <a:effectLst/>
                        <a:latin typeface="Tahoma"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6214" name="Rectangle 22"/>
          <p:cNvSpPr>
            <a:spLocks noChangeArrowheads="1"/>
          </p:cNvSpPr>
          <p:nvPr/>
        </p:nvSpPr>
        <p:spPr bwMode="auto">
          <a:xfrm>
            <a:off x="2195513" y="692150"/>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b="1">
                <a:solidFill>
                  <a:srgbClr val="FFFF00"/>
                </a:solidFill>
                <a:latin typeface="Arial" pitchFamily="34" charset="0"/>
              </a:rPr>
              <a:t>Краниологический учет</a:t>
            </a:r>
            <a:endParaRPr lang="ru-RU">
              <a:solidFill>
                <a:srgbClr val="FFFF00"/>
              </a:solidFill>
              <a:latin typeface="Arial" pitchFamily="34" charset="0"/>
            </a:endParaRPr>
          </a:p>
          <a:p>
            <a:pPr algn="ctr"/>
            <a:r>
              <a:rPr lang="ru-RU" b="1">
                <a:solidFill>
                  <a:srgbClr val="FFFF00"/>
                </a:solidFill>
                <a:latin typeface="Arial" pitchFamily="34" charset="0"/>
              </a:rPr>
              <a:t>(учет черепов неопознанных трупов)</a:t>
            </a:r>
          </a:p>
        </p:txBody>
      </p:sp>
    </p:spTree>
    <p:extLst>
      <p:ext uri="{BB962C8B-B14F-4D97-AF65-F5344CB8AC3E}">
        <p14:creationId xmlns:p14="http://schemas.microsoft.com/office/powerpoint/2010/main" val="26308590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l="1669" t="8266" r="2342" b="21896"/>
          <a:stretch>
            <a:fillRect/>
          </a:stretch>
        </p:blipFill>
        <p:spPr bwMode="auto">
          <a:xfrm>
            <a:off x="250825" y="908050"/>
            <a:ext cx="86756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ChangeArrowheads="1"/>
          </p:cNvSpPr>
          <p:nvPr/>
        </p:nvSpPr>
        <p:spPr bwMode="auto">
          <a:xfrm>
            <a:off x="4500563" y="333375"/>
            <a:ext cx="2517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АДИС «ПАПИЛОН»</a:t>
            </a:r>
            <a:r>
              <a:rPr lang="ru-RU"/>
              <a:t> </a:t>
            </a:r>
          </a:p>
        </p:txBody>
      </p:sp>
    </p:spTree>
    <p:extLst>
      <p:ext uri="{BB962C8B-B14F-4D97-AF65-F5344CB8AC3E}">
        <p14:creationId xmlns:p14="http://schemas.microsoft.com/office/powerpoint/2010/main" val="3987886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l="3595" t="7623" r="4114" b="17876"/>
          <a:stretch>
            <a:fillRect/>
          </a:stretch>
        </p:blipFill>
        <p:spPr bwMode="auto">
          <a:xfrm>
            <a:off x="395288" y="620713"/>
            <a:ext cx="8424862"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91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l="3595" t="17902" r="4114" b="15479"/>
          <a:stretch>
            <a:fillRect/>
          </a:stretch>
        </p:blipFill>
        <p:spPr bwMode="auto">
          <a:xfrm>
            <a:off x="250825" y="620713"/>
            <a:ext cx="860425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586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5332" r="10042" b="12914"/>
          <a:stretch>
            <a:fillRect/>
          </a:stretch>
        </p:blipFill>
        <p:spPr bwMode="auto">
          <a:xfrm>
            <a:off x="468313" y="404813"/>
            <a:ext cx="84963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942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l="1669" t="17902" r="8116" b="15479"/>
          <a:stretch>
            <a:fillRect/>
          </a:stretch>
        </p:blipFill>
        <p:spPr bwMode="auto">
          <a:xfrm>
            <a:off x="395288" y="404813"/>
            <a:ext cx="84978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565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7902" r="6192" b="18045"/>
          <a:stretch>
            <a:fillRect/>
          </a:stretch>
        </p:blipFill>
        <p:spPr bwMode="auto">
          <a:xfrm>
            <a:off x="395288" y="549275"/>
            <a:ext cx="8424862"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624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7902" r="13892" b="15479"/>
          <a:stretch>
            <a:fillRect/>
          </a:stretch>
        </p:blipFill>
        <p:spPr bwMode="auto">
          <a:xfrm>
            <a:off x="395288" y="549275"/>
            <a:ext cx="849788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73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329" y="1340768"/>
            <a:ext cx="8496944" cy="1938992"/>
          </a:xfrm>
          <a:prstGeom prst="rect">
            <a:avLst/>
          </a:prstGeom>
        </p:spPr>
        <p:txBody>
          <a:bodyPr wrap="square">
            <a:spAutoFit/>
          </a:bodyPr>
          <a:lstStyle/>
          <a:p>
            <a:r>
              <a:rPr lang="ru-RU" sz="2400" b="1" dirty="0" smtClean="0">
                <a:solidFill>
                  <a:srgbClr val="FFC000"/>
                </a:solidFill>
              </a:rPr>
              <a:t>На сегодняшний день программно-технические комплексы «ИБД-Регион» есть в 101 информационном центре и доступ к ним имеют более 70 тыс. сотрудников. Ежедневно обрабатывается более 40 тыс. запросов поступающих непосредственно с рабочих мест сотрудников ОВД.</a:t>
            </a:r>
            <a:endParaRPr lang="ru-RU" sz="2400" b="1" dirty="0">
              <a:solidFill>
                <a:srgbClr val="FFC000"/>
              </a:solidFill>
            </a:endParaRPr>
          </a:p>
        </p:txBody>
      </p:sp>
      <p:sp>
        <p:nvSpPr>
          <p:cNvPr id="3" name="Прямоугольник 2"/>
          <p:cNvSpPr/>
          <p:nvPr/>
        </p:nvSpPr>
        <p:spPr>
          <a:xfrm>
            <a:off x="345271" y="3837241"/>
            <a:ext cx="8496944" cy="1200329"/>
          </a:xfrm>
          <a:prstGeom prst="rect">
            <a:avLst/>
          </a:prstGeom>
        </p:spPr>
        <p:txBody>
          <a:bodyPr wrap="square">
            <a:spAutoFit/>
          </a:bodyPr>
          <a:lstStyle/>
          <a:p>
            <a:r>
              <a:rPr lang="ru-RU" sz="2400" b="1" dirty="0" smtClean="0">
                <a:solidFill>
                  <a:srgbClr val="FFC000"/>
                </a:solidFill>
              </a:rPr>
              <a:t>Уровень доступности к «ИБД-Регион» составляет порядка 91-95</a:t>
            </a:r>
            <a:r>
              <a:rPr lang="en-US" sz="2400" b="1" dirty="0" smtClean="0">
                <a:solidFill>
                  <a:srgbClr val="FFC000"/>
                </a:solidFill>
              </a:rPr>
              <a:t>%</a:t>
            </a:r>
            <a:r>
              <a:rPr lang="ru-RU" sz="2400" b="1" dirty="0" smtClean="0">
                <a:solidFill>
                  <a:srgbClr val="FFC000"/>
                </a:solidFill>
              </a:rPr>
              <a:t> от числа </a:t>
            </a:r>
            <a:r>
              <a:rPr lang="ru-RU" sz="2400" b="1" dirty="0" err="1" smtClean="0">
                <a:solidFill>
                  <a:srgbClr val="FFC000"/>
                </a:solidFill>
              </a:rPr>
              <a:t>райгорорганов</a:t>
            </a:r>
            <a:r>
              <a:rPr lang="ru-RU" sz="2400" b="1" dirty="0" smtClean="0">
                <a:solidFill>
                  <a:srgbClr val="FFC000"/>
                </a:solidFill>
              </a:rPr>
              <a:t> внутренних дел по субъектам Российской Федерации.</a:t>
            </a:r>
            <a:endParaRPr lang="ru-RU" sz="2400" b="1" dirty="0">
              <a:solidFill>
                <a:srgbClr val="FFC000"/>
              </a:solidFill>
            </a:endParaRPr>
          </a:p>
        </p:txBody>
      </p:sp>
    </p:spTree>
    <p:extLst>
      <p:ext uri="{BB962C8B-B14F-4D97-AF65-F5344CB8AC3E}">
        <p14:creationId xmlns:p14="http://schemas.microsoft.com/office/powerpoint/2010/main" val="2598383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8045"/>
          <a:stretch>
            <a:fillRect/>
          </a:stretch>
        </p:blipFill>
        <p:spPr bwMode="auto">
          <a:xfrm>
            <a:off x="468313" y="476250"/>
            <a:ext cx="82073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88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8759" b="18045"/>
          <a:stretch>
            <a:fillRect/>
          </a:stretch>
        </p:blipFill>
        <p:spPr bwMode="auto">
          <a:xfrm>
            <a:off x="395288" y="476250"/>
            <a:ext cx="849788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776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5479"/>
          <a:stretch>
            <a:fillRect/>
          </a:stretch>
        </p:blipFill>
        <p:spPr bwMode="auto">
          <a:xfrm>
            <a:off x="250825" y="476250"/>
            <a:ext cx="86423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074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5881" b="15479"/>
          <a:stretch>
            <a:fillRect/>
          </a:stretch>
        </p:blipFill>
        <p:spPr bwMode="auto">
          <a:xfrm>
            <a:off x="395288" y="549275"/>
            <a:ext cx="8424862"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508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8045"/>
          <a:stretch>
            <a:fillRect/>
          </a:stretch>
        </p:blipFill>
        <p:spPr bwMode="auto">
          <a:xfrm>
            <a:off x="468313" y="404813"/>
            <a:ext cx="842486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509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descr="Изображение 010"/>
          <p:cNvPicPr>
            <a:picLocks noChangeAspect="1" noChangeArrowheads="1"/>
          </p:cNvPicPr>
          <p:nvPr/>
        </p:nvPicPr>
        <p:blipFill>
          <a:blip r:embed="rId2">
            <a:extLst>
              <a:ext uri="{28A0092B-C50C-407E-A947-70E740481C1C}">
                <a14:useLocalDpi xmlns:a14="http://schemas.microsoft.com/office/drawing/2010/main" val="0"/>
              </a:ext>
            </a:extLst>
          </a:blip>
          <a:srcRect l="9380" t="15361" r="4570" b="7329"/>
          <a:stretch>
            <a:fillRect/>
          </a:stretch>
        </p:blipFill>
        <p:spPr bwMode="auto">
          <a:xfrm>
            <a:off x="468313" y="549275"/>
            <a:ext cx="835183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130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0" name="Picture 4" descr="Изображение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828040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594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descr="Изображение 017"/>
          <p:cNvPicPr>
            <a:picLocks noChangeAspect="1" noChangeArrowheads="1"/>
          </p:cNvPicPr>
          <p:nvPr/>
        </p:nvPicPr>
        <p:blipFill>
          <a:blip r:embed="rId2">
            <a:extLst>
              <a:ext uri="{28A0092B-C50C-407E-A947-70E740481C1C}">
                <a14:useLocalDpi xmlns:a14="http://schemas.microsoft.com/office/drawing/2010/main" val="0"/>
              </a:ext>
            </a:extLst>
          </a:blip>
          <a:srcRect l="10922" t="2795"/>
          <a:stretch>
            <a:fillRect/>
          </a:stretch>
        </p:blipFill>
        <p:spPr bwMode="auto">
          <a:xfrm>
            <a:off x="468313" y="476250"/>
            <a:ext cx="8135937"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9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descr="Изображение 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2073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158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4" descr="Изображение 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8569325"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879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3852" y="332656"/>
            <a:ext cx="7776864" cy="646331"/>
          </a:xfrm>
          <a:prstGeom prst="rect">
            <a:avLst/>
          </a:prstGeom>
        </p:spPr>
        <p:txBody>
          <a:bodyPr wrap="square">
            <a:spAutoFit/>
          </a:bodyPr>
          <a:lstStyle/>
          <a:p>
            <a:r>
              <a:rPr lang="ru-RU" dirty="0" smtClean="0">
                <a:solidFill>
                  <a:srgbClr val="FFFF00"/>
                </a:solidFill>
              </a:rPr>
              <a:t>В информационных подразделениях органов внутренних дел ведутся следующие оперативно-справочные и </a:t>
            </a:r>
            <a:r>
              <a:rPr lang="ru-RU" dirty="0" err="1" smtClean="0">
                <a:solidFill>
                  <a:srgbClr val="FFFF00"/>
                </a:solidFill>
              </a:rPr>
              <a:t>разыскные</a:t>
            </a:r>
            <a:r>
              <a:rPr lang="ru-RU" dirty="0" smtClean="0">
                <a:solidFill>
                  <a:srgbClr val="FFFF00"/>
                </a:solidFill>
              </a:rPr>
              <a:t> учеты:</a:t>
            </a:r>
            <a:endParaRPr lang="ru-RU" dirty="0"/>
          </a:p>
        </p:txBody>
      </p:sp>
      <p:sp>
        <p:nvSpPr>
          <p:cNvPr id="3" name="Rectangle 3"/>
          <p:cNvSpPr txBox="1">
            <a:spLocks noChangeArrowheads="1"/>
          </p:cNvSpPr>
          <p:nvPr/>
        </p:nvSpPr>
        <p:spPr>
          <a:xfrm>
            <a:off x="348328" y="1268760"/>
            <a:ext cx="8286750" cy="4400550"/>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nSpc>
                <a:spcPct val="80000"/>
              </a:lnSpc>
            </a:pPr>
            <a:r>
              <a:rPr lang="ru-RU" sz="2400" smtClean="0">
                <a:solidFill>
                  <a:srgbClr val="FFFF00"/>
                </a:solidFill>
              </a:rPr>
              <a:t>– централизованный учет подозреваемых, обвиняемых и осужденных лиц и преступлений; </a:t>
            </a:r>
          </a:p>
          <a:p>
            <a:pPr>
              <a:lnSpc>
                <a:spcPct val="80000"/>
              </a:lnSpc>
            </a:pPr>
            <a:r>
              <a:rPr lang="ru-RU" sz="2400" smtClean="0">
                <a:solidFill>
                  <a:srgbClr val="FFFF00"/>
                </a:solidFill>
              </a:rPr>
              <a:t>– централизованный учет лиц, пропавших без вести, неопознанных  трупов, лиц, не способных по состоянию здоровья или возрасту сообщить данные о своей личности; </a:t>
            </a:r>
          </a:p>
          <a:p>
            <a:pPr>
              <a:lnSpc>
                <a:spcPct val="80000"/>
              </a:lnSpc>
            </a:pPr>
            <a:r>
              <a:rPr lang="ru-RU" sz="2400" smtClean="0">
                <a:solidFill>
                  <a:srgbClr val="FFFF00"/>
                </a:solidFill>
              </a:rPr>
              <a:t>– централизованный учет лиц, объявленных в федеральный и межгосударственный розыск; </a:t>
            </a:r>
          </a:p>
          <a:p>
            <a:pPr>
              <a:lnSpc>
                <a:spcPct val="80000"/>
              </a:lnSpc>
            </a:pPr>
            <a:r>
              <a:rPr lang="ru-RU" sz="2400" smtClean="0">
                <a:solidFill>
                  <a:srgbClr val="FFFF00"/>
                </a:solidFill>
              </a:rPr>
              <a:t>– централизованный учет похищенных и изъятых документов и номерных вещей; </a:t>
            </a:r>
          </a:p>
          <a:p>
            <a:pPr>
              <a:lnSpc>
                <a:spcPct val="80000"/>
              </a:lnSpc>
            </a:pPr>
            <a:r>
              <a:rPr lang="ru-RU" sz="2400" smtClean="0">
                <a:solidFill>
                  <a:srgbClr val="FFFF00"/>
                </a:solidFill>
              </a:rPr>
              <a:t>– централизованный учет похищенных предметов, имеющих особую историческую, научную, художественную или культурную ценность; </a:t>
            </a:r>
            <a:endParaRPr lang="ru-RU" sz="2400" dirty="0">
              <a:solidFill>
                <a:srgbClr val="FFFF00"/>
              </a:solidFill>
            </a:endParaRPr>
          </a:p>
        </p:txBody>
      </p:sp>
    </p:spTree>
    <p:extLst>
      <p:ext uri="{BB962C8B-B14F-4D97-AF65-F5344CB8AC3E}">
        <p14:creationId xmlns:p14="http://schemas.microsoft.com/office/powerpoint/2010/main" val="27745950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6" name="Picture 4" descr="Изображение 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8913"/>
            <a:ext cx="51403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6156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descr="Изображение 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60350"/>
            <a:ext cx="5253038"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349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8759" b="15479"/>
          <a:stretch>
            <a:fillRect/>
          </a:stretch>
        </p:blipFill>
        <p:spPr bwMode="auto">
          <a:xfrm>
            <a:off x="250825" y="549275"/>
            <a:ext cx="8497888"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37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5332" r="6833" b="25743"/>
          <a:stretch>
            <a:fillRect/>
          </a:stretch>
        </p:blipFill>
        <p:spPr bwMode="auto">
          <a:xfrm>
            <a:off x="250825" y="549275"/>
            <a:ext cx="84248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917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7902" r="6192" b="12914"/>
          <a:stretch>
            <a:fillRect/>
          </a:stretch>
        </p:blipFill>
        <p:spPr bwMode="auto">
          <a:xfrm>
            <a:off x="468313" y="549275"/>
            <a:ext cx="8280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97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8266" r="6192" b="27028"/>
          <a:stretch>
            <a:fillRect/>
          </a:stretch>
        </p:blipFill>
        <p:spPr bwMode="auto">
          <a:xfrm>
            <a:off x="468313" y="1052513"/>
            <a:ext cx="82804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4643438" y="404813"/>
            <a:ext cx="3328987" cy="3667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ru-RU" b="1">
                <a:solidFill>
                  <a:srgbClr val="FFFF00"/>
                </a:solidFill>
              </a:rPr>
              <a:t>Папилон «Живой сканер»</a:t>
            </a:r>
          </a:p>
        </p:txBody>
      </p:sp>
    </p:spTree>
    <p:extLst>
      <p:ext uri="{BB962C8B-B14F-4D97-AF65-F5344CB8AC3E}">
        <p14:creationId xmlns:p14="http://schemas.microsoft.com/office/powerpoint/2010/main" val="16970652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7831"/>
          <a:stretch>
            <a:fillRect/>
          </a:stretch>
        </p:blipFill>
        <p:spPr bwMode="auto">
          <a:xfrm>
            <a:off x="468313" y="549275"/>
            <a:ext cx="8280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60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5479"/>
          <a:stretch>
            <a:fillRect/>
          </a:stretch>
        </p:blipFill>
        <p:spPr bwMode="auto">
          <a:xfrm>
            <a:off x="468313" y="476250"/>
            <a:ext cx="82804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132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l="3006" t="18213" r="3796" b="19139"/>
          <a:stretch>
            <a:fillRect/>
          </a:stretch>
        </p:blipFill>
        <p:spPr bwMode="auto">
          <a:xfrm>
            <a:off x="395288" y="908050"/>
            <a:ext cx="842486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075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7902" r="6192" b="20610"/>
          <a:stretch>
            <a:fillRect/>
          </a:stretch>
        </p:blipFill>
        <p:spPr bwMode="auto">
          <a:xfrm>
            <a:off x="395288" y="549275"/>
            <a:ext cx="85693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948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68313" y="1052513"/>
            <a:ext cx="8142287" cy="5043487"/>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nSpc>
                <a:spcPct val="90000"/>
              </a:lnSpc>
            </a:pPr>
            <a:r>
              <a:rPr lang="ru-RU" sz="2800" smtClean="0">
                <a:solidFill>
                  <a:srgbClr val="FFFF00"/>
                </a:solidFill>
              </a:rPr>
              <a:t>– централизованный учет разыскиваемых транспортных средств; </a:t>
            </a:r>
          </a:p>
          <a:p>
            <a:pPr>
              <a:lnSpc>
                <a:spcPct val="90000"/>
              </a:lnSpc>
            </a:pPr>
            <a:r>
              <a:rPr lang="ru-RU" sz="2800" smtClean="0">
                <a:solidFill>
                  <a:srgbClr val="FFFF00"/>
                </a:solidFill>
              </a:rPr>
              <a:t>– централизованный учет утраченного и выявленного огнестрельного оружия и другого вооружения; </a:t>
            </a:r>
          </a:p>
          <a:p>
            <a:pPr>
              <a:lnSpc>
                <a:spcPct val="90000"/>
              </a:lnSpc>
            </a:pPr>
            <a:r>
              <a:rPr lang="ru-RU" sz="2800" smtClean="0">
                <a:solidFill>
                  <a:srgbClr val="FFFF00"/>
                </a:solidFill>
              </a:rPr>
              <a:t>– централизованный учет правонарушений и преступлений, совершенных на территории Российской Федерации иностранными гражданами и лицами без гражданства, а также в отношении их; </a:t>
            </a:r>
          </a:p>
          <a:p>
            <a:pPr>
              <a:lnSpc>
                <a:spcPct val="90000"/>
              </a:lnSpc>
            </a:pPr>
            <a:r>
              <a:rPr lang="ru-RU" sz="2800" smtClean="0">
                <a:solidFill>
                  <a:srgbClr val="FFFF00"/>
                </a:solidFill>
              </a:rPr>
              <a:t>– централизованный учет хищений ценностей из металлических хранилищ.</a:t>
            </a:r>
            <a:endParaRPr lang="ru-RU" sz="2800" dirty="0">
              <a:solidFill>
                <a:srgbClr val="FFFF00"/>
              </a:solidFill>
            </a:endParaRPr>
          </a:p>
        </p:txBody>
      </p:sp>
    </p:spTree>
    <p:extLst>
      <p:ext uri="{BB962C8B-B14F-4D97-AF65-F5344CB8AC3E}">
        <p14:creationId xmlns:p14="http://schemas.microsoft.com/office/powerpoint/2010/main" val="2293799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5479"/>
          <a:stretch>
            <a:fillRect/>
          </a:stretch>
        </p:blipFill>
        <p:spPr bwMode="auto">
          <a:xfrm>
            <a:off x="468313" y="476250"/>
            <a:ext cx="82804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477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2914"/>
          <a:stretch>
            <a:fillRect/>
          </a:stretch>
        </p:blipFill>
        <p:spPr bwMode="auto">
          <a:xfrm>
            <a:off x="468313" y="404813"/>
            <a:ext cx="82073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23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5332" r="8116" b="10349"/>
          <a:stretch>
            <a:fillRect/>
          </a:stretch>
        </p:blipFill>
        <p:spPr bwMode="auto">
          <a:xfrm>
            <a:off x="395288" y="333375"/>
            <a:ext cx="84248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009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8045"/>
          <a:stretch>
            <a:fillRect/>
          </a:stretch>
        </p:blipFill>
        <p:spPr bwMode="auto">
          <a:xfrm>
            <a:off x="468313" y="549275"/>
            <a:ext cx="84963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5178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5332" r="8116" b="12914"/>
          <a:stretch>
            <a:fillRect/>
          </a:stretch>
        </p:blipFill>
        <p:spPr bwMode="auto">
          <a:xfrm>
            <a:off x="468313" y="476250"/>
            <a:ext cx="82804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899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5332" r="4909" b="10349"/>
          <a:stretch>
            <a:fillRect/>
          </a:stretch>
        </p:blipFill>
        <p:spPr bwMode="auto">
          <a:xfrm>
            <a:off x="395288" y="404813"/>
            <a:ext cx="8353425"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812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8115" r="4909" b="17616"/>
          <a:stretch>
            <a:fillRect/>
          </a:stretch>
        </p:blipFill>
        <p:spPr bwMode="auto">
          <a:xfrm>
            <a:off x="539750" y="549275"/>
            <a:ext cx="80645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435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9373" t="10835" r="9738" b="21948"/>
          <a:stretch>
            <a:fillRect/>
          </a:stretch>
        </p:blipFill>
        <p:spPr bwMode="auto">
          <a:xfrm>
            <a:off x="250825" y="188913"/>
            <a:ext cx="31686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l="9373" t="18115" r="5881" b="15051"/>
          <a:stretch>
            <a:fillRect/>
          </a:stretch>
        </p:blipFill>
        <p:spPr bwMode="auto">
          <a:xfrm>
            <a:off x="3203575" y="1844675"/>
            <a:ext cx="5748338"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215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5881" b="30873"/>
          <a:stretch>
            <a:fillRect/>
          </a:stretch>
        </p:blipFill>
        <p:spPr bwMode="auto">
          <a:xfrm>
            <a:off x="323850" y="549275"/>
            <a:ext cx="845978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336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2914"/>
          <a:stretch>
            <a:fillRect/>
          </a:stretch>
        </p:blipFill>
        <p:spPr bwMode="auto">
          <a:xfrm>
            <a:off x="611188" y="476250"/>
            <a:ext cx="82089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64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87852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7704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2914"/>
          <a:stretch>
            <a:fillRect/>
          </a:stretch>
        </p:blipFill>
        <p:spPr bwMode="auto">
          <a:xfrm>
            <a:off x="611188" y="549275"/>
            <a:ext cx="83534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665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l="5522" t="17902" r="4266" b="20610"/>
          <a:stretch>
            <a:fillRect/>
          </a:stretch>
        </p:blipFill>
        <p:spPr bwMode="auto">
          <a:xfrm>
            <a:off x="395288" y="476250"/>
            <a:ext cx="8497887"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868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4909" b="15479"/>
          <a:stretch>
            <a:fillRect/>
          </a:stretch>
        </p:blipFill>
        <p:spPr bwMode="auto">
          <a:xfrm>
            <a:off x="539750" y="476250"/>
            <a:ext cx="835342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996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3405" r="6833" b="16591"/>
          <a:stretch>
            <a:fillRect/>
          </a:stretch>
        </p:blipFill>
        <p:spPr bwMode="auto">
          <a:xfrm>
            <a:off x="539750" y="1052513"/>
            <a:ext cx="8135938"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ChangeArrowheads="1"/>
          </p:cNvSpPr>
          <p:nvPr/>
        </p:nvSpPr>
        <p:spPr bwMode="auto">
          <a:xfrm>
            <a:off x="5364163" y="476250"/>
            <a:ext cx="22717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FF00"/>
                </a:solidFill>
              </a:rPr>
              <a:t>Папилон БиоДок</a:t>
            </a:r>
            <a:r>
              <a:rPr lang="ru-RU"/>
              <a:t> </a:t>
            </a:r>
          </a:p>
        </p:txBody>
      </p:sp>
    </p:spTree>
    <p:extLst>
      <p:ext uri="{BB962C8B-B14F-4D97-AF65-F5344CB8AC3E}">
        <p14:creationId xmlns:p14="http://schemas.microsoft.com/office/powerpoint/2010/main" val="36941022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8759" b="15479"/>
          <a:stretch>
            <a:fillRect/>
          </a:stretch>
        </p:blipFill>
        <p:spPr bwMode="auto">
          <a:xfrm>
            <a:off x="539750" y="620713"/>
            <a:ext cx="835342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8445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9738" b="18045"/>
          <a:stretch>
            <a:fillRect/>
          </a:stretch>
        </p:blipFill>
        <p:spPr bwMode="auto">
          <a:xfrm>
            <a:off x="468313" y="476250"/>
            <a:ext cx="8351837"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80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13594" b="18045"/>
          <a:stretch>
            <a:fillRect/>
          </a:stretch>
        </p:blipFill>
        <p:spPr bwMode="auto">
          <a:xfrm>
            <a:off x="468313" y="549275"/>
            <a:ext cx="8351837"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182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l="11301" t="33319" r="16457" b="41037"/>
          <a:stretch>
            <a:fillRect/>
          </a:stretch>
        </p:blipFill>
        <p:spPr bwMode="auto">
          <a:xfrm>
            <a:off x="179388" y="188913"/>
            <a:ext cx="42862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l="7448" t="18115" r="6833" b="15051"/>
          <a:stretch>
            <a:fillRect/>
          </a:stretch>
        </p:blipFill>
        <p:spPr bwMode="auto">
          <a:xfrm>
            <a:off x="900113" y="1412875"/>
            <a:ext cx="770413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4198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l="17079" t="20471" r="13596" b="23175"/>
          <a:stretch>
            <a:fillRect/>
          </a:stretch>
        </p:blipFill>
        <p:spPr bwMode="auto">
          <a:xfrm>
            <a:off x="250825" y="260350"/>
            <a:ext cx="856932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8609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l="13226" t="20471" r="9738" b="18044"/>
          <a:stretch>
            <a:fillRect/>
          </a:stretch>
        </p:blipFill>
        <p:spPr bwMode="auto">
          <a:xfrm>
            <a:off x="468313" y="476250"/>
            <a:ext cx="82073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229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8569325"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1735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l="17079" t="17902" r="5882" b="12914"/>
          <a:stretch>
            <a:fillRect/>
          </a:stretch>
        </p:blipFill>
        <p:spPr bwMode="auto">
          <a:xfrm>
            <a:off x="395288" y="620713"/>
            <a:ext cx="82804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817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l="11301" t="18115" r="12607" b="22748"/>
          <a:stretch>
            <a:fillRect/>
          </a:stretch>
        </p:blipFill>
        <p:spPr bwMode="auto">
          <a:xfrm>
            <a:off x="395288" y="549275"/>
            <a:ext cx="8497887"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159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8115" r="6833" b="12486"/>
          <a:stretch>
            <a:fillRect/>
          </a:stretch>
        </p:blipFill>
        <p:spPr bwMode="auto">
          <a:xfrm>
            <a:off x="468313" y="476250"/>
            <a:ext cx="82804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521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l="15152" t="15974" r="12607" b="24307"/>
          <a:stretch>
            <a:fillRect/>
          </a:stretch>
        </p:blipFill>
        <p:spPr bwMode="auto">
          <a:xfrm>
            <a:off x="468313" y="4210050"/>
            <a:ext cx="4286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l="9373" t="17902" r="5881" b="15265"/>
          <a:stretch>
            <a:fillRect/>
          </a:stretch>
        </p:blipFill>
        <p:spPr bwMode="auto">
          <a:xfrm>
            <a:off x="1366838" y="188913"/>
            <a:ext cx="7777162"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28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20610"/>
          <a:stretch>
            <a:fillRect/>
          </a:stretch>
        </p:blipFill>
        <p:spPr bwMode="auto">
          <a:xfrm>
            <a:off x="395288" y="549275"/>
            <a:ext cx="849788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8551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5881" b="12914"/>
          <a:stretch>
            <a:fillRect/>
          </a:stretch>
        </p:blipFill>
        <p:spPr bwMode="auto">
          <a:xfrm>
            <a:off x="539750" y="549275"/>
            <a:ext cx="82804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852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l="9373" t="17902" r="7809" b="12914"/>
          <a:stretch>
            <a:fillRect/>
          </a:stretch>
        </p:blipFill>
        <p:spPr bwMode="auto">
          <a:xfrm>
            <a:off x="468313" y="404813"/>
            <a:ext cx="835183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526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28307"/>
          <a:stretch>
            <a:fillRect/>
          </a:stretch>
        </p:blipFill>
        <p:spPr bwMode="auto">
          <a:xfrm>
            <a:off x="395288" y="549275"/>
            <a:ext cx="8569325"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5170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8115" r="8759" b="17616"/>
          <a:stretch>
            <a:fillRect/>
          </a:stretch>
        </p:blipFill>
        <p:spPr bwMode="auto">
          <a:xfrm>
            <a:off x="395288" y="476250"/>
            <a:ext cx="84978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682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8115" r="6833" b="17616"/>
          <a:stretch>
            <a:fillRect/>
          </a:stretch>
        </p:blipFill>
        <p:spPr bwMode="auto">
          <a:xfrm>
            <a:off x="323850" y="506413"/>
            <a:ext cx="8640763"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465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8569325"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4573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20471" r="4909" b="15479"/>
          <a:stretch>
            <a:fillRect/>
          </a:stretch>
        </p:blipFill>
        <p:spPr bwMode="auto">
          <a:xfrm>
            <a:off x="468313" y="549275"/>
            <a:ext cx="82804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658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20610"/>
          <a:stretch>
            <a:fillRect/>
          </a:stretch>
        </p:blipFill>
        <p:spPr bwMode="auto">
          <a:xfrm>
            <a:off x="395288" y="549275"/>
            <a:ext cx="85693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40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l="7448" t="17902" r="6833" b="12914"/>
          <a:stretch>
            <a:fillRect/>
          </a:stretch>
        </p:blipFill>
        <p:spPr bwMode="auto">
          <a:xfrm>
            <a:off x="539750" y="549275"/>
            <a:ext cx="82804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802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l="3740" t="6395" r="-896" b="22292"/>
          <a:stretch>
            <a:fillRect/>
          </a:stretch>
        </p:blipFill>
        <p:spPr bwMode="auto">
          <a:xfrm>
            <a:off x="539750" y="549275"/>
            <a:ext cx="82804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199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2">
            <a:extLst>
              <a:ext uri="{28A0092B-C50C-407E-A947-70E740481C1C}">
                <a14:useLocalDpi xmlns:a14="http://schemas.microsoft.com/office/drawing/2010/main" val="0"/>
              </a:ext>
            </a:extLst>
          </a:blip>
          <a:srcRect l="3917" t="6125" r="1700" b="12946"/>
          <a:stretch>
            <a:fillRect/>
          </a:stretch>
        </p:blipFill>
        <p:spPr bwMode="auto">
          <a:xfrm>
            <a:off x="395288" y="549275"/>
            <a:ext cx="8353425"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0634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p:cNvPicPr>
            <a:picLocks noChangeAspect="1" noChangeArrowheads="1"/>
          </p:cNvPicPr>
          <p:nvPr/>
        </p:nvPicPr>
        <p:blipFill>
          <a:blip r:embed="rId2">
            <a:extLst>
              <a:ext uri="{28A0092B-C50C-407E-A947-70E740481C1C}">
                <a14:useLocalDpi xmlns:a14="http://schemas.microsoft.com/office/drawing/2010/main" val="0"/>
              </a:ext>
            </a:extLst>
          </a:blip>
          <a:srcRect l="76" t="5960" r="2380" b="15269"/>
          <a:stretch>
            <a:fillRect/>
          </a:stretch>
        </p:blipFill>
        <p:spPr bwMode="auto">
          <a:xfrm>
            <a:off x="468313" y="333375"/>
            <a:ext cx="820737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302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val="0"/>
              </a:ext>
            </a:extLst>
          </a:blip>
          <a:srcRect l="76" t="6734" r="1637" b="10492"/>
          <a:stretch>
            <a:fillRect/>
          </a:stretch>
        </p:blipFill>
        <p:spPr bwMode="auto">
          <a:xfrm>
            <a:off x="468313" y="404813"/>
            <a:ext cx="82804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4120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l="76" t="8990" r="2380" b="15269"/>
          <a:stretch>
            <a:fillRect/>
          </a:stretch>
        </p:blipFill>
        <p:spPr bwMode="auto">
          <a:xfrm>
            <a:off x="539750" y="404813"/>
            <a:ext cx="820896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6756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l="70" t="9125" r="-249" b="10744"/>
          <a:stretch>
            <a:fillRect/>
          </a:stretch>
        </p:blipFill>
        <p:spPr bwMode="auto">
          <a:xfrm>
            <a:off x="323850" y="333375"/>
            <a:ext cx="85693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3155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l="70" t="8417" r="-249" b="9325"/>
          <a:stretch>
            <a:fillRect/>
          </a:stretch>
        </p:blipFill>
        <p:spPr bwMode="auto">
          <a:xfrm>
            <a:off x="395288" y="404813"/>
            <a:ext cx="856932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778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429</TotalTime>
  <Words>2769</Words>
  <Application>Microsoft Office PowerPoint</Application>
  <PresentationFormat>Экран (4:3)</PresentationFormat>
  <Paragraphs>427</Paragraphs>
  <Slides>169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169</vt:i4>
      </vt:variant>
    </vt:vector>
  </HeadingPairs>
  <TitlesOfParts>
    <vt:vector size="170" baseType="lpstr">
      <vt:lpstr>Горизонт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БЛАГОДАРИМ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Leon</dc:creator>
  <cp:lastModifiedBy>Л. А. Бушмакина</cp:lastModifiedBy>
  <cp:revision>12</cp:revision>
  <dcterms:created xsi:type="dcterms:W3CDTF">2015-10-18T08:43:04Z</dcterms:created>
  <dcterms:modified xsi:type="dcterms:W3CDTF">2018-12-10T11:29:03Z</dcterms:modified>
</cp:coreProperties>
</file>